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Nuni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orient="horz" pos="1188">
          <p15:clr>
            <a:srgbClr val="000000"/>
          </p15:clr>
        </p15:guide>
        <p15:guide id="3" orient="horz" pos="972">
          <p15:clr>
            <a:srgbClr val="000000"/>
          </p15:clr>
        </p15:guide>
        <p15:guide id="4" orient="horz" pos="756">
          <p15:clr>
            <a:srgbClr val="000000"/>
          </p15:clr>
        </p15:guide>
        <p15:guide id="5" orient="horz" pos="1080">
          <p15:clr>
            <a:srgbClr val="000000"/>
          </p15:clr>
        </p15:guide>
        <p15:guide id="6" orient="horz" pos="1404">
          <p15:clr>
            <a:srgbClr val="000000"/>
          </p15:clr>
        </p15:guide>
        <p15:guide id="7" orient="horz" pos="1296">
          <p15:clr>
            <a:srgbClr val="000000"/>
          </p15:clr>
        </p15:guide>
        <p15:guide id="8" orient="horz" pos="864">
          <p15:clr>
            <a:srgbClr val="000000"/>
          </p15:clr>
        </p15:guide>
        <p15:guide id="9" pos="2880">
          <p15:clr>
            <a:srgbClr val="000000"/>
          </p15:clr>
        </p15:guide>
        <p15:guide id="10" pos="1728">
          <p15:clr>
            <a:srgbClr val="000000"/>
          </p15:clr>
        </p15:guide>
        <p15:guide id="11" pos="721">
          <p15:clr>
            <a:srgbClr val="000000"/>
          </p15:clr>
        </p15:guide>
        <p15:guide id="12" pos="1144">
          <p15:clr>
            <a:srgbClr val="000000"/>
          </p15:clr>
        </p15:guide>
        <p15:guide id="13" pos="3455">
          <p15:clr>
            <a:srgbClr val="000000"/>
          </p15:clr>
        </p15:guide>
        <p15:guide id="14" pos="5184">
          <p15:clr>
            <a:srgbClr val="000000"/>
          </p15:clr>
        </p15:guide>
        <p15:guide id="15" pos="2305">
          <p15:clr>
            <a:srgbClr val="000000"/>
          </p15:clr>
        </p15:guide>
        <p15:guide id="16" pos="4035">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50" roundtripDataSignature="AMtx7mjeG2wy5pDVqO+MKt2cW64HBVQZ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FABD34-C0F9-4EA0-996F-39929C5A70A8}">
  <a:tblStyle styleId="{20FABD34-C0F9-4EA0-996F-39929C5A70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728784-5F76-4CF2-A49E-EA0AFFD1AD2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1188" orient="horz"/>
        <p:guide pos="972" orient="horz"/>
        <p:guide pos="756" orient="horz"/>
        <p:guide pos="1080" orient="horz"/>
        <p:guide pos="1404" orient="horz"/>
        <p:guide pos="1296" orient="horz"/>
        <p:guide pos="864" orient="horz"/>
        <p:guide pos="2880"/>
        <p:guide pos="1728"/>
        <p:guide pos="721"/>
        <p:guide pos="1144"/>
        <p:guide pos="3455"/>
        <p:guide pos="5184"/>
        <p:guide pos="2305"/>
        <p:guide pos="4035"/>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Nunito-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racesguide.co.uk/J._and_H._Gwynn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recisionbalancing.com.au/industrial-balancing-news-balancing-centrifugal-pump-impellers.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recisionbalancing.com.au/industrial-balancing-news-balancing-centrifugal-pump-impellers.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 name="Shape 30"/>
        <p:cNvGrpSpPr/>
        <p:nvPr/>
      </p:nvGrpSpPr>
      <p:grpSpPr>
        <a:xfrm>
          <a:off x="0" y="0"/>
          <a:ext cx="0" cy="0"/>
          <a:chOff x="0" y="0"/>
          <a:chExt cx="0" cy="0"/>
        </a:xfrm>
      </p:grpSpPr>
      <p:sp>
        <p:nvSpPr>
          <p:cNvPr id="31" name="Google Shape;3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 name="Google Shape;3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449406c0d_5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t>1:00 Est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We recommend to proceed with the three-wheel lever chair.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It essentially would be an alternative or parallel offering to the current version 4.0 trail rider.</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The value in proceeding with this parallel offering is that is better addresses the majority or riders who want to be physically involved,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and it is better suited to semi - urban unpaved terrain which accounts for over 90% of current trail rider use.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Pending approval of this design, the next steps are to develop a physical prototype</a:t>
            </a:r>
            <a:r>
              <a:rPr lang="en-US" sz="1100"/>
              <a:t> to do proper durability testing.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Time needs to be spent working on the ergonomics as well. Our design considered conservative human proportions and can easily be fitted with a variety of seat types and footrests.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This design maintains the spirit of BCMOS, enabling riders to partake in unpaved semi-urban adventures with the assistance of sherpas, the company of friends, or both. </a:t>
            </a:r>
            <a:endParaRPr sz="1100"/>
          </a:p>
          <a:p>
            <a:pPr indent="0" lvl="0" marL="0" rtl="0" algn="l">
              <a:lnSpc>
                <a:spcPct val="115000"/>
              </a:lnSpc>
              <a:spcBef>
                <a:spcPts val="0"/>
              </a:spcBef>
              <a:spcAft>
                <a:spcPts val="1600"/>
              </a:spcAft>
              <a:buSzPts val="1400"/>
              <a:buNone/>
            </a:pPr>
            <a:r>
              <a:t/>
            </a:r>
            <a:endParaRPr/>
          </a:p>
        </p:txBody>
      </p:sp>
      <p:sp>
        <p:nvSpPr>
          <p:cNvPr id="129" name="Google Shape;129;g7449406c0d_5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449406c0d_2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7449406c0d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8de6168c4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78de6168c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5d34839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755d3483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449406c0d_2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u="sng">
                <a:solidFill>
                  <a:schemeClr val="hlink"/>
                </a:solidFill>
                <a:hlinkClick r:id="rId2"/>
              </a:rPr>
              <a:t>https://www.gracesguide.co.uk/J._and_H._Gwynne</a:t>
            </a:r>
            <a:endParaRPr/>
          </a:p>
        </p:txBody>
      </p:sp>
      <p:sp>
        <p:nvSpPr>
          <p:cNvPr id="168" name="Google Shape;168;g7449406c0d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55d348399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755d34839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55d348399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755d348399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55d348399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755d348399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55d348399_0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755d348399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55d348399_0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755d348399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Google Shape;38;g653d8aa665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 name="Google Shape;39;g653d8aa66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55d348399_0_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755d348399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55d348399_0_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755d348399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55d348399_0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755d348399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55d348399_0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755d348399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55d348399_0_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755d348399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5621e31d8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Char char="-"/>
            </a:pPr>
            <a:r>
              <a:rPr lang="en-US" sz="1200"/>
              <a:t>We used a WDM to evaluate these four concepts</a:t>
            </a:r>
            <a:endParaRPr sz="1200"/>
          </a:p>
          <a:p>
            <a:pPr indent="-304800" lvl="0" marL="457200" rtl="0" algn="l">
              <a:lnSpc>
                <a:spcPct val="100000"/>
              </a:lnSpc>
              <a:spcBef>
                <a:spcPts val="0"/>
              </a:spcBef>
              <a:spcAft>
                <a:spcPts val="0"/>
              </a:spcAft>
              <a:buSzPts val="1200"/>
              <a:buChar char="-"/>
            </a:pPr>
            <a:r>
              <a:rPr lang="en-US" sz="1200"/>
              <a:t>Evaluation criteria came directly from the high-priority needs that Julia discussed</a:t>
            </a:r>
            <a:endParaRPr sz="1200"/>
          </a:p>
          <a:p>
            <a:pPr indent="-304800" lvl="0" marL="457200" rtl="0" algn="l">
              <a:lnSpc>
                <a:spcPct val="100000"/>
              </a:lnSpc>
              <a:spcBef>
                <a:spcPts val="0"/>
              </a:spcBef>
              <a:spcAft>
                <a:spcPts val="0"/>
              </a:spcAft>
              <a:buSzPts val="1200"/>
              <a:buChar char="-"/>
            </a:pPr>
            <a:r>
              <a:rPr lang="en-US" sz="1200"/>
              <a:t>Cost was estimated based on comparable products on the market, the Joelette and the GRIT freedom chair</a:t>
            </a:r>
            <a:endParaRPr sz="1200"/>
          </a:p>
          <a:p>
            <a:pPr indent="-304800" lvl="0" marL="457200" rtl="0" algn="l">
              <a:lnSpc>
                <a:spcPct val="100000"/>
              </a:lnSpc>
              <a:spcBef>
                <a:spcPts val="0"/>
              </a:spcBef>
              <a:spcAft>
                <a:spcPts val="0"/>
              </a:spcAft>
              <a:buSzPts val="1200"/>
              <a:buChar char="-"/>
            </a:pPr>
            <a:r>
              <a:rPr lang="en-US" sz="1200"/>
              <a:t>Mechanical efficiency was assigned for each driving method based on research found in academic journals </a:t>
            </a:r>
            <a:endParaRPr sz="1200"/>
          </a:p>
          <a:p>
            <a:pPr indent="-304800" lvl="0" marL="457200" rtl="0" algn="l">
              <a:lnSpc>
                <a:spcPct val="100000"/>
              </a:lnSpc>
              <a:spcBef>
                <a:spcPts val="0"/>
              </a:spcBef>
              <a:spcAft>
                <a:spcPts val="0"/>
              </a:spcAft>
              <a:buSzPts val="1200"/>
              <a:buChar char="-"/>
            </a:pPr>
            <a:r>
              <a:rPr lang="en-US" sz="1200"/>
              <a:t>The number of Sherpas required is based on a standard BCMOS trip to stanley park</a:t>
            </a:r>
            <a:endParaRPr sz="1200"/>
          </a:p>
          <a:p>
            <a:pPr indent="-304800" lvl="0" marL="457200" rtl="0" algn="l">
              <a:lnSpc>
                <a:spcPct val="100000"/>
              </a:lnSpc>
              <a:spcBef>
                <a:spcPts val="0"/>
              </a:spcBef>
              <a:spcAft>
                <a:spcPts val="0"/>
              </a:spcAft>
              <a:buSzPts val="1200"/>
              <a:buChar char="-"/>
            </a:pPr>
            <a:r>
              <a:rPr lang="en-US" sz="1200"/>
              <a:t>Other needs that were lower priority were not addressed in detail during concept generation, and so they weren’t used as evaluation criteria</a:t>
            </a:r>
            <a:endParaRPr sz="1200"/>
          </a:p>
          <a:p>
            <a:pPr indent="-304800" lvl="0" marL="457200" rtl="0" algn="l">
              <a:lnSpc>
                <a:spcPct val="100000"/>
              </a:lnSpc>
              <a:spcBef>
                <a:spcPts val="0"/>
              </a:spcBef>
              <a:spcAft>
                <a:spcPts val="0"/>
              </a:spcAft>
              <a:buSzPts val="1200"/>
              <a:buChar char="-"/>
            </a:pPr>
            <a:r>
              <a:rPr lang="en-US" sz="1200"/>
              <a:t>There’s many more needs that weren’t considered than just shown on the screen, but some of the largest ones that were out of scope are rider comfort, durability and portability </a:t>
            </a:r>
            <a:endParaRPr sz="1200"/>
          </a:p>
        </p:txBody>
      </p:sp>
      <p:sp>
        <p:nvSpPr>
          <p:cNvPr id="389" name="Google Shape;389;g75621e31d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907fe794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907fe794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These are the results of the WDM</a:t>
            </a:r>
            <a:endParaRPr sz="1200"/>
          </a:p>
          <a:p>
            <a:pPr indent="-304800" lvl="0" marL="457200" rtl="0" algn="l">
              <a:spcBef>
                <a:spcPts val="0"/>
              </a:spcBef>
              <a:spcAft>
                <a:spcPts val="0"/>
              </a:spcAft>
              <a:buSzPts val="1200"/>
              <a:buChar char="-"/>
            </a:pPr>
            <a:r>
              <a:rPr lang="en-US" sz="1200"/>
              <a:t>The one wheel design scored very low because it needs two sherpas to simply remain upright while in motion</a:t>
            </a:r>
            <a:endParaRPr sz="1200"/>
          </a:p>
          <a:p>
            <a:pPr indent="-304800" lvl="0" marL="457200" rtl="0" algn="l">
              <a:spcBef>
                <a:spcPts val="0"/>
              </a:spcBef>
              <a:spcAft>
                <a:spcPts val="0"/>
              </a:spcAft>
              <a:buSzPts val="1200"/>
              <a:buChar char="-"/>
            </a:pPr>
            <a:r>
              <a:rPr lang="en-US" sz="1200"/>
              <a:t>The three wheel lever design scored slightly higher than the other two in terms of the number of sherpas required because of the mechanical advantage of using levers. By positioning the rider’s hands higher up on the lever, more torque can be applied to overcome more obstacles independently</a:t>
            </a:r>
            <a:endParaRPr sz="1200"/>
          </a:p>
          <a:p>
            <a:pPr indent="-304800" lvl="0" marL="457200" rtl="0" algn="l">
              <a:spcBef>
                <a:spcPts val="0"/>
              </a:spcBef>
              <a:spcAft>
                <a:spcPts val="0"/>
              </a:spcAft>
              <a:buSzPts val="1200"/>
              <a:buChar char="-"/>
            </a:pPr>
            <a:r>
              <a:rPr lang="en-US" sz="1200"/>
              <a:t>In terms of cost, research agreed with intuition where the larger frame designs, similar to the style of the TrailRider, are more expensive on the market than the three wheel design that more closely resembles a standard wheelchair</a:t>
            </a:r>
            <a:endParaRPr sz="1200"/>
          </a:p>
          <a:p>
            <a:pPr indent="-304800" lvl="0" marL="457200" rtl="0" algn="l">
              <a:spcBef>
                <a:spcPts val="0"/>
              </a:spcBef>
              <a:spcAft>
                <a:spcPts val="0"/>
              </a:spcAft>
              <a:buSzPts val="1200"/>
              <a:buChar char="-"/>
            </a:pPr>
            <a:r>
              <a:rPr lang="en-US" sz="1200"/>
              <a:t>The mechanical efficiency of pedals is the same as levers, but hand-rim propulsion is lower</a:t>
            </a:r>
            <a:endParaRPr sz="1200"/>
          </a:p>
          <a:p>
            <a:pPr indent="-304800" lvl="0" marL="457200" rtl="0" algn="l">
              <a:spcBef>
                <a:spcPts val="0"/>
              </a:spcBef>
              <a:spcAft>
                <a:spcPts val="0"/>
              </a:spcAft>
              <a:buSzPts val="1200"/>
              <a:buChar char="-"/>
            </a:pPr>
            <a:r>
              <a:rPr lang="en-US" sz="1200"/>
              <a:t>Overall, the three wheel lever chair scored the highest in the WDM</a:t>
            </a:r>
            <a:endParaRPr sz="1200"/>
          </a:p>
          <a:p>
            <a:pPr indent="-304800" lvl="0" marL="457200" rtl="0" algn="l">
              <a:spcBef>
                <a:spcPts val="0"/>
              </a:spcBef>
              <a:spcAft>
                <a:spcPts val="0"/>
              </a:spcAft>
              <a:buSzPts val="1200"/>
              <a:buChar char="-"/>
            </a:pPr>
            <a:r>
              <a:rPr lang="en-US" sz="1200"/>
              <a:t>If we had weighted cost more heavily, the hand rim propulsion method would have won, but our most important design goal was to improve user independence the best that we could </a:t>
            </a:r>
            <a:endParaRPr sz="1200"/>
          </a:p>
        </p:txBody>
      </p:sp>
      <p:sp>
        <p:nvSpPr>
          <p:cNvPr id="405" name="Google Shape;405;g7907fe794d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56680ae37_0_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US" sz="1200"/>
              <a:t>Here’s the sketch for the highest scoring design</a:t>
            </a:r>
            <a:endParaRPr sz="1200"/>
          </a:p>
          <a:p>
            <a:pPr indent="-304800" lvl="0" marL="457200" rtl="0" algn="l">
              <a:lnSpc>
                <a:spcPct val="115000"/>
              </a:lnSpc>
              <a:spcBef>
                <a:spcPts val="0"/>
              </a:spcBef>
              <a:spcAft>
                <a:spcPts val="0"/>
              </a:spcAft>
              <a:buSzPts val="1200"/>
              <a:buChar char="-"/>
            </a:pPr>
            <a:r>
              <a:rPr lang="en-US" sz="1200"/>
              <a:t>And a quick summary of how this device meets the three functions that were originally laid out by Julia</a:t>
            </a:r>
            <a:endParaRPr sz="1200"/>
          </a:p>
        </p:txBody>
      </p:sp>
      <p:sp>
        <p:nvSpPr>
          <p:cNvPr id="417" name="Google Shape;417;g756680ae37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8e836b01b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8e836b01b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Moving forward, our detailed design decisions were directly influenced by a DMFEA</a:t>
            </a:r>
            <a:endParaRPr sz="1200"/>
          </a:p>
          <a:p>
            <a:pPr indent="-304800" lvl="0" marL="457200" rtl="0" algn="l">
              <a:spcBef>
                <a:spcPts val="0"/>
              </a:spcBef>
              <a:spcAft>
                <a:spcPts val="0"/>
              </a:spcAft>
              <a:buSzPts val="1200"/>
              <a:buChar char="-"/>
            </a:pPr>
            <a:r>
              <a:rPr lang="en-US" sz="1200"/>
              <a:t>On these next two slides I’m going to show the highest RPN items that we identified</a:t>
            </a:r>
            <a:endParaRPr sz="1200"/>
          </a:p>
          <a:p>
            <a:pPr indent="-304800" lvl="0" marL="457200" rtl="0" algn="l">
              <a:spcBef>
                <a:spcPts val="0"/>
              </a:spcBef>
              <a:spcAft>
                <a:spcPts val="0"/>
              </a:spcAft>
              <a:buSzPts val="1200"/>
              <a:buChar char="-"/>
            </a:pPr>
            <a:r>
              <a:rPr lang="en-US" sz="1200"/>
              <a:t>The first set of items is related to the chain failing, as shown here</a:t>
            </a:r>
            <a:endParaRPr sz="1200"/>
          </a:p>
          <a:p>
            <a:pPr indent="-304800" lvl="0" marL="457200" rtl="0" algn="l">
              <a:spcBef>
                <a:spcPts val="0"/>
              </a:spcBef>
              <a:spcAft>
                <a:spcPts val="0"/>
              </a:spcAft>
              <a:buSzPts val="1200"/>
              <a:buChar char="-"/>
            </a:pPr>
            <a:r>
              <a:rPr lang="en-US" sz="1200"/>
              <a:t>The </a:t>
            </a:r>
            <a:r>
              <a:rPr lang="en-US" sz="1200"/>
              <a:t>occurrence</a:t>
            </a:r>
            <a:r>
              <a:rPr lang="en-US" sz="1200"/>
              <a:t> is rated highly initially due to a lack of knowledge. </a:t>
            </a:r>
            <a:endParaRPr sz="1200"/>
          </a:p>
          <a:p>
            <a:pPr indent="-304800" lvl="0" marL="457200" rtl="0" algn="l">
              <a:spcBef>
                <a:spcPts val="0"/>
              </a:spcBef>
              <a:spcAft>
                <a:spcPts val="0"/>
              </a:spcAft>
              <a:buSzPts val="1200"/>
              <a:buChar char="-"/>
            </a:pPr>
            <a:r>
              <a:rPr lang="en-US" sz="1200"/>
              <a:t>Our team’s approach was to rate items conservatively until </a:t>
            </a:r>
            <a:r>
              <a:rPr lang="en-US" sz="1200"/>
              <a:t>sufficient</a:t>
            </a:r>
            <a:r>
              <a:rPr lang="en-US" sz="1200"/>
              <a:t> evidence was available to decrease the rating </a:t>
            </a:r>
            <a:endParaRPr sz="1200"/>
          </a:p>
        </p:txBody>
      </p:sp>
      <p:sp>
        <p:nvSpPr>
          <p:cNvPr id="436" name="Google Shape;436;g78e836b01b_1_1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8e836b01b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8e836b01b_1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The train value also produced two high RPN items</a:t>
            </a:r>
            <a:endParaRPr sz="1200"/>
          </a:p>
          <a:p>
            <a:pPr indent="-304800" lvl="0" marL="457200" rtl="0" algn="l">
              <a:spcBef>
                <a:spcPts val="0"/>
              </a:spcBef>
              <a:spcAft>
                <a:spcPts val="0"/>
              </a:spcAft>
              <a:buSzPts val="1200"/>
              <a:buChar char="-"/>
            </a:pPr>
            <a:r>
              <a:rPr lang="en-US" sz="1200"/>
              <a:t>The effect of rider guilt is rated with an 8 because the primary function of our device is to eliminate rider guilt by providing rider interaction, and failure to do so effectively would be a high severity failure</a:t>
            </a:r>
            <a:endParaRPr sz="1200"/>
          </a:p>
          <a:p>
            <a:pPr indent="-304800" lvl="0" marL="457200" rtl="0" algn="l">
              <a:spcBef>
                <a:spcPts val="0"/>
              </a:spcBef>
              <a:spcAft>
                <a:spcPts val="0"/>
              </a:spcAft>
              <a:buSzPts val="1200"/>
              <a:buChar char="-"/>
            </a:pPr>
            <a:r>
              <a:rPr lang="en-US" sz="1200"/>
              <a:t>Two potential issues were identified, the first is that the train value is chosen without sufficient research and it does not meet any rider’s physical capabilities </a:t>
            </a:r>
            <a:endParaRPr sz="1200"/>
          </a:p>
          <a:p>
            <a:pPr indent="-304800" lvl="0" marL="457200" rtl="0" algn="l">
              <a:spcBef>
                <a:spcPts val="0"/>
              </a:spcBef>
              <a:spcAft>
                <a:spcPts val="0"/>
              </a:spcAft>
              <a:buSzPts val="1200"/>
              <a:buChar char="-"/>
            </a:pPr>
            <a:r>
              <a:rPr lang="en-US" sz="1200"/>
              <a:t>The second is that the train value is optimal for a specific type of rider, but does not work universally </a:t>
            </a:r>
            <a:endParaRPr sz="1200"/>
          </a:p>
          <a:p>
            <a:pPr indent="-304800" lvl="0" marL="457200" rtl="0" algn="l">
              <a:spcBef>
                <a:spcPts val="0"/>
              </a:spcBef>
              <a:spcAft>
                <a:spcPts val="0"/>
              </a:spcAft>
              <a:buSzPts val="1200"/>
              <a:buChar char="-"/>
            </a:pPr>
            <a:r>
              <a:rPr lang="en-US" sz="1200"/>
              <a:t>Again, these items were rated conservatively due to a lack of knowledge around the topic</a:t>
            </a:r>
            <a:endParaRPr sz="1200"/>
          </a:p>
        </p:txBody>
      </p:sp>
      <p:sp>
        <p:nvSpPr>
          <p:cNvPr id="449" name="Google Shape;449;g78e836b01b_1_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653d8aa665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SzPts val="1400"/>
              <a:buNone/>
            </a:pPr>
            <a:r>
              <a:t/>
            </a:r>
            <a:endParaRPr/>
          </a:p>
        </p:txBody>
      </p:sp>
      <p:sp>
        <p:nvSpPr>
          <p:cNvPr id="49" name="Google Shape;49;g653d8aa665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8e836b01b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8e836b01b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This is the process that was followed to address the DMFEA items related to chain failure </a:t>
            </a:r>
            <a:endParaRPr sz="1200"/>
          </a:p>
          <a:p>
            <a:pPr indent="-304800" lvl="0" marL="457200" rtl="0" algn="l">
              <a:spcBef>
                <a:spcPts val="0"/>
              </a:spcBef>
              <a:spcAft>
                <a:spcPts val="0"/>
              </a:spcAft>
              <a:buSzPts val="1200"/>
              <a:buChar char="-"/>
            </a:pPr>
            <a:r>
              <a:rPr lang="en-US" sz="1200"/>
              <a:t>As seen, after following the analysis procedure laid out in Shigley’s chapter 17-5, we found that the safety factor on the chain is greater than 7</a:t>
            </a:r>
            <a:endParaRPr sz="1200"/>
          </a:p>
          <a:p>
            <a:pPr indent="-304800" lvl="0" marL="457200" rtl="0" algn="l">
              <a:spcBef>
                <a:spcPts val="0"/>
              </a:spcBef>
              <a:spcAft>
                <a:spcPts val="0"/>
              </a:spcAft>
              <a:buSzPts val="1200"/>
              <a:buChar char="-"/>
            </a:pPr>
            <a:r>
              <a:rPr lang="en-US" sz="1200"/>
              <a:t>Our team laid out a requirement that the safety factor for the drive system must be greater than 2</a:t>
            </a:r>
            <a:endParaRPr sz="1200"/>
          </a:p>
          <a:p>
            <a:pPr indent="-304800" lvl="0" marL="457200" rtl="0" algn="l">
              <a:spcBef>
                <a:spcPts val="0"/>
              </a:spcBef>
              <a:spcAft>
                <a:spcPts val="0"/>
              </a:spcAft>
              <a:buSzPts val="1200"/>
              <a:buChar char="-"/>
            </a:pPr>
            <a:r>
              <a:rPr lang="en-US" sz="1200"/>
              <a:t>Since we are well above two, the RPN can be safely decreased because there is sufficient evidence to do so</a:t>
            </a:r>
            <a:endParaRPr sz="1200"/>
          </a:p>
        </p:txBody>
      </p:sp>
      <p:sp>
        <p:nvSpPr>
          <p:cNvPr id="462" name="Google Shape;462;g78e836b01b_1_1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756680ae37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56680ae37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The process for the train value required more steps</a:t>
            </a:r>
            <a:endParaRPr sz="1200"/>
          </a:p>
          <a:p>
            <a:pPr indent="-304800" lvl="0" marL="457200" rtl="0" algn="l">
              <a:spcBef>
                <a:spcPts val="0"/>
              </a:spcBef>
              <a:spcAft>
                <a:spcPts val="0"/>
              </a:spcAft>
              <a:buSzPts val="1200"/>
              <a:buChar char="-"/>
            </a:pPr>
            <a:r>
              <a:rPr lang="en-US" sz="1200"/>
              <a:t>The first failure mode, which simply arose from poor train value selection, was addressed in the second step of this flow chart</a:t>
            </a:r>
            <a:endParaRPr sz="1200"/>
          </a:p>
          <a:p>
            <a:pPr indent="-304800" lvl="0" marL="457200" rtl="0" algn="l">
              <a:spcBef>
                <a:spcPts val="0"/>
              </a:spcBef>
              <a:spcAft>
                <a:spcPts val="0"/>
              </a:spcAft>
              <a:buSzPts val="1200"/>
              <a:buChar char="-"/>
            </a:pPr>
            <a:r>
              <a:rPr lang="en-US" sz="1200"/>
              <a:t>To do that, we developed the governing train value equations and estimated the relevant parameters, for example rider mass, chair mass, rolling resistance and power input </a:t>
            </a:r>
            <a:endParaRPr sz="1200"/>
          </a:p>
          <a:p>
            <a:pPr indent="-304800" lvl="0" marL="457200" rtl="0" algn="l">
              <a:spcBef>
                <a:spcPts val="0"/>
              </a:spcBef>
              <a:spcAft>
                <a:spcPts val="0"/>
              </a:spcAft>
              <a:buSzPts val="1200"/>
              <a:buChar char="-"/>
            </a:pPr>
            <a:r>
              <a:rPr lang="en-US" sz="1200"/>
              <a:t>Based on the values that we assigned, we calculated that the optimal train value was approximately 0.7</a:t>
            </a:r>
            <a:endParaRPr sz="1200"/>
          </a:p>
          <a:p>
            <a:pPr indent="-304800" lvl="0" marL="457200" rtl="0" algn="l">
              <a:spcBef>
                <a:spcPts val="0"/>
              </a:spcBef>
              <a:spcAft>
                <a:spcPts val="0"/>
              </a:spcAft>
              <a:buSzPts val="1200"/>
              <a:buChar char="-"/>
            </a:pPr>
            <a:r>
              <a:rPr lang="en-US" sz="1200"/>
              <a:t>However, we also found that the power input from the user has a substantial impact on the optimal train value</a:t>
            </a:r>
            <a:endParaRPr sz="1200"/>
          </a:p>
          <a:p>
            <a:pPr indent="-304800" lvl="0" marL="457200" rtl="0" algn="l">
              <a:spcBef>
                <a:spcPts val="0"/>
              </a:spcBef>
              <a:spcAft>
                <a:spcPts val="0"/>
              </a:spcAft>
              <a:buSzPts val="1200"/>
              <a:buChar char="-"/>
            </a:pPr>
            <a:r>
              <a:rPr lang="en-US" sz="1200"/>
              <a:t>So the second failure mode related to the train value was not addressed, which stated the train value was not universally appropriate for all riders </a:t>
            </a:r>
            <a:endParaRPr sz="1200"/>
          </a:p>
        </p:txBody>
      </p:sp>
      <p:sp>
        <p:nvSpPr>
          <p:cNvPr id="481" name="Google Shape;481;g756680ae37_0_14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56680ae37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56680ae37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To address this concern, we decided to include a variable train value option to accommodate differing power input capabilities </a:t>
            </a:r>
            <a:endParaRPr sz="1200"/>
          </a:p>
          <a:p>
            <a:pPr indent="-304800" lvl="0" marL="457200" rtl="0" algn="l">
              <a:spcBef>
                <a:spcPts val="0"/>
              </a:spcBef>
              <a:spcAft>
                <a:spcPts val="0"/>
              </a:spcAft>
              <a:buSzPts val="1200"/>
              <a:buChar char="-"/>
            </a:pPr>
            <a:r>
              <a:rPr lang="en-US" sz="1200"/>
              <a:t>The train value can be requested upon purchase of the device, but during use it will still remain one-speed</a:t>
            </a:r>
            <a:endParaRPr sz="1200"/>
          </a:p>
          <a:p>
            <a:pPr indent="-304800" lvl="0" marL="457200" rtl="0" algn="l">
              <a:spcBef>
                <a:spcPts val="0"/>
              </a:spcBef>
              <a:spcAft>
                <a:spcPts val="0"/>
              </a:spcAft>
              <a:buSzPts val="1200"/>
              <a:buChar char="-"/>
            </a:pPr>
            <a:r>
              <a:rPr lang="en-US" sz="1200"/>
              <a:t>This figure shows the top speed of the device at each power input and the corresponding train value</a:t>
            </a:r>
            <a:endParaRPr sz="1200"/>
          </a:p>
          <a:p>
            <a:pPr indent="-304800" lvl="0" marL="457200" rtl="0" algn="l">
              <a:spcBef>
                <a:spcPts val="0"/>
              </a:spcBef>
              <a:spcAft>
                <a:spcPts val="0"/>
              </a:spcAft>
              <a:buSzPts val="1200"/>
              <a:buChar char="-"/>
            </a:pPr>
            <a:r>
              <a:rPr lang="en-US" sz="1200"/>
              <a:t>So, 0.61 is the lowest train value, for users that are only capable of outputting 20W over the duration of an average trip</a:t>
            </a:r>
            <a:endParaRPr sz="1200"/>
          </a:p>
          <a:p>
            <a:pPr indent="-304800" lvl="0" marL="457200" rtl="0" algn="l">
              <a:spcBef>
                <a:spcPts val="0"/>
              </a:spcBef>
              <a:spcAft>
                <a:spcPts val="0"/>
              </a:spcAft>
              <a:buSzPts val="1200"/>
              <a:buChar char="-"/>
            </a:pPr>
            <a:r>
              <a:rPr lang="en-US" sz="1200"/>
              <a:t>This results in a top speed of just above 1.1 m/s. </a:t>
            </a:r>
            <a:endParaRPr sz="1200"/>
          </a:p>
          <a:p>
            <a:pPr indent="-304800" lvl="0" marL="457200" rtl="0" algn="l">
              <a:spcBef>
                <a:spcPts val="0"/>
              </a:spcBef>
              <a:spcAft>
                <a:spcPts val="0"/>
              </a:spcAft>
              <a:buSzPts val="1200"/>
              <a:buChar char="-"/>
            </a:pPr>
            <a:r>
              <a:rPr lang="en-US" sz="1200"/>
              <a:t>This plot isn’t linear because the train value also depends on the desire acceleration from rest, which is shown in the next figure</a:t>
            </a:r>
            <a:endParaRPr sz="1200"/>
          </a:p>
          <a:p>
            <a:pPr indent="0" lvl="0" marL="0" rtl="0" algn="l">
              <a:spcBef>
                <a:spcPts val="0"/>
              </a:spcBef>
              <a:spcAft>
                <a:spcPts val="0"/>
              </a:spcAft>
              <a:buNone/>
            </a:pPr>
            <a:r>
              <a:t/>
            </a:r>
            <a:endParaRPr sz="1200"/>
          </a:p>
        </p:txBody>
      </p:sp>
      <p:sp>
        <p:nvSpPr>
          <p:cNvPr id="500" name="Google Shape;500;g756680ae37_0_24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56680ae37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56680ae37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So here’s the acceleration of the device with each train value and power input, measured as the time to reach the top speed, where the top speeds are the ones from the previous slide </a:t>
            </a:r>
            <a:endParaRPr sz="1200"/>
          </a:p>
        </p:txBody>
      </p:sp>
      <p:sp>
        <p:nvSpPr>
          <p:cNvPr id="515" name="Google Shape;515;g756680ae37_0_23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8e836b01b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8e836b01b_1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After following those two processes to address the high RPN concerns, we had enough evidence to decrease the likelihood of failure</a:t>
            </a:r>
            <a:endParaRPr sz="1200"/>
          </a:p>
          <a:p>
            <a:pPr indent="-304800" lvl="0" marL="457200" rtl="0" algn="l">
              <a:spcBef>
                <a:spcPts val="0"/>
              </a:spcBef>
              <a:spcAft>
                <a:spcPts val="0"/>
              </a:spcAft>
              <a:buSzPts val="1200"/>
              <a:buChar char="-"/>
            </a:pPr>
            <a:r>
              <a:rPr lang="en-US" sz="1200"/>
              <a:t>So, the RPN for chain failure decreased from 56 to 8 as a result of our calculations</a:t>
            </a:r>
            <a:endParaRPr sz="1200"/>
          </a:p>
          <a:p>
            <a:pPr indent="-304800" lvl="0" marL="457200" rtl="0" algn="l">
              <a:spcBef>
                <a:spcPts val="0"/>
              </a:spcBef>
              <a:spcAft>
                <a:spcPts val="0"/>
              </a:spcAft>
              <a:buSzPts val="1200"/>
              <a:buChar char="-"/>
            </a:pPr>
            <a:r>
              <a:rPr lang="en-US" sz="1200"/>
              <a:t>And the RPN of an inappropriate train value decreased from 72 to 24</a:t>
            </a:r>
            <a:endParaRPr sz="1200"/>
          </a:p>
          <a:p>
            <a:pPr indent="-304800" lvl="0" marL="457200" rtl="0" algn="l">
              <a:spcBef>
                <a:spcPts val="0"/>
              </a:spcBef>
              <a:spcAft>
                <a:spcPts val="0"/>
              </a:spcAft>
              <a:buSzPts val="1200"/>
              <a:buChar char="-"/>
            </a:pPr>
            <a:r>
              <a:rPr lang="en-US" sz="1200"/>
              <a:t>We would not be able to decrease the train value RPN further until physical testing could be done</a:t>
            </a:r>
            <a:endParaRPr sz="1200"/>
          </a:p>
          <a:p>
            <a:pPr indent="-304800" lvl="0" marL="457200" rtl="0" algn="l">
              <a:spcBef>
                <a:spcPts val="0"/>
              </a:spcBef>
              <a:spcAft>
                <a:spcPts val="0"/>
              </a:spcAft>
              <a:buSzPts val="1200"/>
              <a:buChar char="-"/>
            </a:pPr>
            <a:r>
              <a:rPr lang="en-US" sz="1200"/>
              <a:t>Now I’ll hand it over to stephen who will discuss the remaining work of the project</a:t>
            </a:r>
            <a:endParaRPr sz="1200"/>
          </a:p>
        </p:txBody>
      </p:sp>
      <p:sp>
        <p:nvSpPr>
          <p:cNvPr id="529" name="Google Shape;529;g78e836b01b_1_3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75621e31d8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Thanks Carson.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the time given to complete the project, we didn’t get to address all of the failure modes we identified. The next highest risk priority numbers are associated with the frame, the sherpa handles, and the sprockets.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risk </a:t>
            </a:r>
            <a:r>
              <a:rPr lang="en-US"/>
              <a:t>involved</a:t>
            </a:r>
            <a:r>
              <a:rPr lang="en-US"/>
              <a:t> with the frame is buckling due to impact. If we had more time we would do finite element analysis in SolidWorks.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risk involved with the sherpa handle is bending due lifting force. If we had more time we would do beam bending calculations to make sure it’s strong enough.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risk involved with the sprocket is fatigue due to many cycles. If we had more time we would do load and fatigue life calculations to make sure it lasts. </a:t>
            </a:r>
            <a:endParaRPr/>
          </a:p>
        </p:txBody>
      </p:sp>
      <p:sp>
        <p:nvSpPr>
          <p:cNvPr id="541" name="Google Shape;541;g75621e31d8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5621e31d8_0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track the cost of the project, we kept log books to record our working hours. </a:t>
            </a:r>
            <a:endParaRPr/>
          </a:p>
          <a:p>
            <a:pPr indent="0" lvl="0" marL="0" rtl="0" algn="l">
              <a:lnSpc>
                <a:spcPct val="100000"/>
              </a:lnSpc>
              <a:spcBef>
                <a:spcPts val="0"/>
              </a:spcBef>
              <a:spcAft>
                <a:spcPts val="0"/>
              </a:spcAft>
              <a:buSzPts val="1400"/>
              <a:buNone/>
            </a:pPr>
            <a:r>
              <a:rPr lang="en-US"/>
              <a:t>We aimed to work 8 hours a week as a group resulting in 384 engineering hours charged at a rate of $150 per hour for a total of $57,600.</a:t>
            </a:r>
            <a:endParaRPr/>
          </a:p>
        </p:txBody>
      </p:sp>
      <p:sp>
        <p:nvSpPr>
          <p:cNvPr id="553" name="Google Shape;553;g75621e31d8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75621e31d8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learned several things throughout this project.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One is to have a well defined and realistic scope so that expectations are met.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Another is to pay close attention to tasks that are prerequisites to other tasks to avoid delays.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Lastly is to prioritize </a:t>
            </a:r>
            <a:r>
              <a:rPr lang="en-US"/>
              <a:t>important</a:t>
            </a:r>
            <a:r>
              <a:rPr lang="en-US"/>
              <a:t> tasks and to not get caught up on small details.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Julia will close us off.</a:t>
            </a:r>
            <a:endParaRPr/>
          </a:p>
        </p:txBody>
      </p:sp>
      <p:sp>
        <p:nvSpPr>
          <p:cNvPr id="567" name="Google Shape;567;g75621e31d8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756680ae37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g756680ae37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449406c0d_7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SzPts val="1400"/>
              <a:buNone/>
            </a:pPr>
            <a:r>
              <a:t/>
            </a:r>
            <a:endParaRPr/>
          </a:p>
        </p:txBody>
      </p:sp>
      <p:sp>
        <p:nvSpPr>
          <p:cNvPr id="61" name="Google Shape;61;g7449406c0d_7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449406c0d_1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SzPts val="1400"/>
              <a:buNone/>
            </a:pPr>
            <a:r>
              <a:rPr lang="en-US"/>
              <a:t>Image reference: </a:t>
            </a:r>
            <a:r>
              <a:rPr lang="en-US" sz="1100" u="sng">
                <a:solidFill>
                  <a:srgbClr val="0097A7"/>
                </a:solidFill>
                <a:hlinkClick r:id="rId2"/>
              </a:rPr>
              <a:t>http://www.precisionbalancing.com.au/industrial-balancing-news-balancing-centrifugal-pump-impellers.html</a:t>
            </a:r>
            <a:endParaRPr/>
          </a:p>
        </p:txBody>
      </p:sp>
      <p:sp>
        <p:nvSpPr>
          <p:cNvPr id="73" name="Google Shape;73;g7449406c0d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56680a984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SzPts val="1400"/>
              <a:buNone/>
            </a:pPr>
            <a:r>
              <a:rPr lang="en-US"/>
              <a:t>Image reference: </a:t>
            </a:r>
            <a:r>
              <a:rPr lang="en-US" sz="1100" u="sng">
                <a:solidFill>
                  <a:srgbClr val="0097A7"/>
                </a:solidFill>
                <a:hlinkClick r:id="rId2"/>
              </a:rPr>
              <a:t>http://www.precisionbalancing.com.au/industrial-balancing-news-balancing-centrifugal-pump-impellers.html</a:t>
            </a:r>
            <a:endParaRPr/>
          </a:p>
        </p:txBody>
      </p:sp>
      <p:sp>
        <p:nvSpPr>
          <p:cNvPr id="83" name="Google Shape;83;g756680a984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449406c0d_1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1600"/>
              </a:spcAft>
              <a:buSzPts val="1400"/>
              <a:buNone/>
            </a:pPr>
            <a:r>
              <a:t/>
            </a:r>
            <a:endParaRPr/>
          </a:p>
        </p:txBody>
      </p:sp>
      <p:sp>
        <p:nvSpPr>
          <p:cNvPr id="96" name="Google Shape;96;g7449406c0d_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449406c0d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t>1:00 Est. </a:t>
            </a:r>
            <a:endParaRPr/>
          </a:p>
          <a:p>
            <a:pPr indent="0" lvl="0" marL="0" rtl="0" algn="l">
              <a:lnSpc>
                <a:spcPct val="115000"/>
              </a:lnSpc>
              <a:spcBef>
                <a:spcPts val="1600"/>
              </a:spcBef>
              <a:spcAft>
                <a:spcPts val="0"/>
              </a:spcAft>
              <a:buSzPts val="1400"/>
              <a:buNone/>
            </a:pPr>
            <a:r>
              <a:rPr lang="en-US"/>
              <a:t>Thank you Andrea. So in summary of the analysis,</a:t>
            </a:r>
            <a:endParaRPr/>
          </a:p>
          <a:p>
            <a:pPr indent="0" lvl="0" marL="0" rtl="0" algn="l">
              <a:lnSpc>
                <a:spcPct val="115000"/>
              </a:lnSpc>
              <a:spcBef>
                <a:spcPts val="1600"/>
              </a:spcBef>
              <a:spcAft>
                <a:spcPts val="0"/>
              </a:spcAft>
              <a:buSzPts val="1400"/>
              <a:buNone/>
            </a:pPr>
            <a:r>
              <a:rPr lang="en-US"/>
              <a:t>We developed each need into a series of requirements and target specifications. </a:t>
            </a:r>
            <a:endParaRPr/>
          </a:p>
          <a:p>
            <a:pPr indent="0" lvl="0" marL="0" rtl="0" algn="l">
              <a:lnSpc>
                <a:spcPct val="115000"/>
              </a:lnSpc>
              <a:spcBef>
                <a:spcPts val="1600"/>
              </a:spcBef>
              <a:spcAft>
                <a:spcPts val="0"/>
              </a:spcAft>
              <a:buSzPts val="1400"/>
              <a:buNone/>
            </a:pPr>
            <a:r>
              <a:rPr lang="en-US"/>
              <a:t>Based on that we broke the design down to individually explore solutions to each of the primary functions. </a:t>
            </a:r>
            <a:endParaRPr/>
          </a:p>
          <a:p>
            <a:pPr indent="0" lvl="0" marL="0" rtl="0" algn="l">
              <a:lnSpc>
                <a:spcPct val="115000"/>
              </a:lnSpc>
              <a:spcBef>
                <a:spcPts val="1600"/>
              </a:spcBef>
              <a:spcAft>
                <a:spcPts val="0"/>
              </a:spcAft>
              <a:buSzPts val="1400"/>
              <a:buNone/>
            </a:pPr>
            <a:r>
              <a:rPr lang="en-US"/>
              <a:t>Then we combined those solutions into full concepts which were scored in accordance with the target specifications we developed. </a:t>
            </a:r>
            <a:endParaRPr/>
          </a:p>
          <a:p>
            <a:pPr indent="0" lvl="0" marL="0" rtl="0" algn="l">
              <a:lnSpc>
                <a:spcPct val="115000"/>
              </a:lnSpc>
              <a:spcBef>
                <a:spcPts val="1600"/>
              </a:spcBef>
              <a:spcAft>
                <a:spcPts val="0"/>
              </a:spcAft>
              <a:buSzPts val="1400"/>
              <a:buNone/>
            </a:pPr>
            <a:r>
              <a:rPr lang="en-US"/>
              <a:t>Of the full concepts we generated, the highest scoring design was the three-wheeled lever chair shown here. </a:t>
            </a:r>
            <a:endParaRPr/>
          </a:p>
          <a:p>
            <a:pPr indent="0" lvl="0" marL="0" rtl="0" algn="l">
              <a:lnSpc>
                <a:spcPct val="115000"/>
              </a:lnSpc>
              <a:spcBef>
                <a:spcPts val="1600"/>
              </a:spcBef>
              <a:spcAft>
                <a:spcPts val="0"/>
              </a:spcAft>
              <a:buSzPts val="1400"/>
              <a:buNone/>
            </a:pPr>
            <a:r>
              <a:rPr lang="en-US"/>
              <a:t>It’s lever </a:t>
            </a:r>
            <a:r>
              <a:rPr lang="en-US"/>
              <a:t>propulsion</a:t>
            </a:r>
            <a:r>
              <a:rPr lang="en-US"/>
              <a:t> system directly addresses the two most significant areas of improvement we focused on; provided rider input towards device propulsion, and subsequently reducing the required sherpa input.</a:t>
            </a:r>
            <a:endParaRPr/>
          </a:p>
          <a:p>
            <a:pPr indent="0" lvl="0" marL="0" rtl="0" algn="l">
              <a:lnSpc>
                <a:spcPct val="115000"/>
              </a:lnSpc>
              <a:spcBef>
                <a:spcPts val="1600"/>
              </a:spcBef>
              <a:spcAft>
                <a:spcPts val="0"/>
              </a:spcAft>
              <a:buSzPts val="1400"/>
              <a:buNone/>
            </a:pPr>
            <a:r>
              <a:rPr lang="en-US"/>
              <a:t>It came as no surprise that the three-wheeled lever chair emerged as the strongest option.</a:t>
            </a:r>
            <a:endParaRPr/>
          </a:p>
          <a:p>
            <a:pPr indent="0" lvl="0" marL="0" rtl="0" algn="l">
              <a:lnSpc>
                <a:spcPct val="115000"/>
              </a:lnSpc>
              <a:spcBef>
                <a:spcPts val="1600"/>
              </a:spcBef>
              <a:spcAft>
                <a:spcPts val="1600"/>
              </a:spcAft>
              <a:buSzPts val="1400"/>
              <a:buNone/>
            </a:pPr>
            <a:r>
              <a:rPr lang="en-US"/>
              <a:t>It has a relatively low $2611 product cost; 10 year predicted service life with minimal maintenance; places an emphasis on safety; allows for simple customization of the chair itself, and is both lightweight and portable.</a:t>
            </a:r>
            <a:endParaRPr/>
          </a:p>
        </p:txBody>
      </p:sp>
      <p:sp>
        <p:nvSpPr>
          <p:cNvPr id="107" name="Google Shape;107;g7449406c0d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56680ae37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a:t>0:30 Est</a:t>
            </a:r>
            <a:endParaRPr/>
          </a:p>
          <a:p>
            <a:pPr indent="0" lvl="0" marL="0" rtl="0" algn="l">
              <a:lnSpc>
                <a:spcPct val="115000"/>
              </a:lnSpc>
              <a:spcBef>
                <a:spcPts val="1600"/>
              </a:spcBef>
              <a:spcAft>
                <a:spcPts val="0"/>
              </a:spcAft>
              <a:buSzPts val="1400"/>
              <a:buNone/>
            </a:pPr>
            <a:r>
              <a:rPr lang="en-US"/>
              <a:t>Our primary area of focus was in developing the lever drive propulsion system. </a:t>
            </a:r>
            <a:endParaRPr/>
          </a:p>
          <a:p>
            <a:pPr indent="0" lvl="0" marL="0" rtl="0" algn="l">
              <a:lnSpc>
                <a:spcPct val="115000"/>
              </a:lnSpc>
              <a:spcBef>
                <a:spcPts val="1600"/>
              </a:spcBef>
              <a:spcAft>
                <a:spcPts val="0"/>
              </a:spcAft>
              <a:buSzPts val="1400"/>
              <a:buNone/>
            </a:pPr>
            <a:r>
              <a:rPr lang="en-US"/>
              <a:t>This utilizes a </a:t>
            </a:r>
            <a:r>
              <a:rPr lang="en-US"/>
              <a:t>ratchet</a:t>
            </a:r>
            <a:r>
              <a:rPr lang="en-US"/>
              <a:t> system on a lever arm which connects to the driven sprocket with a chain. </a:t>
            </a:r>
            <a:endParaRPr/>
          </a:p>
          <a:p>
            <a:pPr indent="0" lvl="0" marL="0" rtl="0" algn="l">
              <a:lnSpc>
                <a:spcPct val="115000"/>
              </a:lnSpc>
              <a:spcBef>
                <a:spcPts val="1600"/>
              </a:spcBef>
              <a:spcAft>
                <a:spcPts val="1600"/>
              </a:spcAft>
              <a:buSzPts val="1400"/>
              <a:buNone/>
            </a:pPr>
            <a:r>
              <a:rPr lang="en-US"/>
              <a:t>The ratio of the chain can be adjusted by removing links and setting it to a different location on the cassette for customization. </a:t>
            </a:r>
            <a:endParaRPr/>
          </a:p>
        </p:txBody>
      </p:sp>
      <p:sp>
        <p:nvSpPr>
          <p:cNvPr id="118" name="Google Shape;118;g756680ae3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1">
  <p:cSld name="Title Slide - 1">
    <p:spTree>
      <p:nvGrpSpPr>
        <p:cNvPr id="15" name="Shape 15"/>
        <p:cNvGrpSpPr/>
        <p:nvPr/>
      </p:nvGrpSpPr>
      <p:grpSpPr>
        <a:xfrm>
          <a:off x="0" y="0"/>
          <a:ext cx="0" cy="0"/>
          <a:chOff x="0" y="0"/>
          <a:chExt cx="0" cy="0"/>
        </a:xfrm>
      </p:grpSpPr>
      <p:sp>
        <p:nvSpPr>
          <p:cNvPr id="16" name="Google Shape;16;p18"/>
          <p:cNvSpPr txBox="1"/>
          <p:nvPr>
            <p:ph idx="1" type="body"/>
          </p:nvPr>
        </p:nvSpPr>
        <p:spPr>
          <a:xfrm>
            <a:off x="12" y="1577021"/>
            <a:ext cx="5430300" cy="1671300"/>
          </a:xfrm>
          <a:prstGeom prst="rect">
            <a:avLst/>
          </a:prstGeom>
          <a:noFill/>
          <a:ln>
            <a:noFill/>
          </a:ln>
        </p:spPr>
        <p:txBody>
          <a:bodyPr anchorCtr="0" anchor="t" bIns="0" lIns="0" spcFirstLastPara="1" rIns="0" wrap="square" tIns="0">
            <a:noAutofit/>
          </a:bodyPr>
          <a:lstStyle>
            <a:lvl1pPr indent="-228600" lvl="0" marL="457200" marR="0" rtl="0" algn="l">
              <a:lnSpc>
                <a:spcPct val="111764"/>
              </a:lnSpc>
              <a:spcBef>
                <a:spcPts val="0"/>
              </a:spcBef>
              <a:spcAft>
                <a:spcPts val="0"/>
              </a:spcAft>
              <a:buClr>
                <a:schemeClr val="dk1"/>
              </a:buClr>
              <a:buSzPts val="3400"/>
              <a:buFont typeface="Arial"/>
              <a:buNone/>
              <a:defRPr b="1" i="0" sz="3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 name="Google Shape;17;p18"/>
          <p:cNvSpPr txBox="1"/>
          <p:nvPr>
            <p:ph idx="2" type="body"/>
          </p:nvPr>
        </p:nvSpPr>
        <p:spPr>
          <a:xfrm>
            <a:off x="365760" y="3003798"/>
            <a:ext cx="5430300" cy="32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285750" lvl="1" marL="914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 name="Google Shape;18;p18"/>
          <p:cNvSpPr txBox="1"/>
          <p:nvPr>
            <p:ph idx="3" type="body"/>
          </p:nvPr>
        </p:nvSpPr>
        <p:spPr>
          <a:xfrm>
            <a:off x="365760" y="3507854"/>
            <a:ext cx="5430300" cy="32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200"/>
              </a:spcBef>
              <a:spcAft>
                <a:spcPts val="0"/>
              </a:spcAft>
              <a:buClr>
                <a:srgbClr val="0C2344"/>
              </a:buClr>
              <a:buSzPts val="1000"/>
              <a:buFont typeface="Arial"/>
              <a:buNone/>
              <a:defRPr b="1" i="0" sz="1000" u="none" cap="none" strike="noStrike">
                <a:solidFill>
                  <a:srgbClr val="0C2344"/>
                </a:solidFill>
                <a:latin typeface="Arial"/>
                <a:ea typeface="Arial"/>
                <a:cs typeface="Arial"/>
                <a:sym typeface="Arial"/>
              </a:defRPr>
            </a:lvl1pPr>
            <a:lvl2pPr indent="-285750" lvl="1" marL="914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s Slide - 2">
  <p:cSld name="Graphics Slide - 1">
    <p:spTree>
      <p:nvGrpSpPr>
        <p:cNvPr id="24" name="Shape 24"/>
        <p:cNvGrpSpPr/>
        <p:nvPr/>
      </p:nvGrpSpPr>
      <p:grpSpPr>
        <a:xfrm>
          <a:off x="0" y="0"/>
          <a:ext cx="0" cy="0"/>
          <a:chOff x="0" y="0"/>
          <a:chExt cx="0" cy="0"/>
        </a:xfrm>
      </p:grpSpPr>
      <p:sp>
        <p:nvSpPr>
          <p:cNvPr id="25" name="Google Shape;25;p38"/>
          <p:cNvSpPr txBox="1"/>
          <p:nvPr>
            <p:ph idx="1" type="body"/>
          </p:nvPr>
        </p:nvSpPr>
        <p:spPr>
          <a:xfrm>
            <a:off x="438954" y="411510"/>
            <a:ext cx="7661438" cy="623331"/>
          </a:xfrm>
          <a:prstGeom prst="rect">
            <a:avLst/>
          </a:prstGeom>
          <a:noFill/>
          <a:ln>
            <a:noFill/>
          </a:ln>
        </p:spPr>
        <p:txBody>
          <a:bodyPr anchorCtr="0" anchor="ctr" bIns="0" lIns="0" spcFirstLastPara="1" rIns="0" wrap="square" tIns="0">
            <a:noAutofit/>
          </a:bodyPr>
          <a:lstStyle>
            <a:lvl1pPr indent="-228600" lvl="0" marL="457200" marR="0" rtl="0" algn="l">
              <a:lnSpc>
                <a:spcPct val="116666"/>
              </a:lnSpc>
              <a:spcBef>
                <a:spcPts val="0"/>
              </a:spcBef>
              <a:spcAft>
                <a:spcPts val="0"/>
              </a:spcAft>
              <a:buClr>
                <a:srgbClr val="0C2344"/>
              </a:buClr>
              <a:buSzPts val="1800"/>
              <a:buFont typeface="Arial"/>
              <a:buNone/>
              <a:defRPr b="1" i="0" sz="1800" u="none" cap="none" strike="noStrike">
                <a:solidFill>
                  <a:srgbClr val="0C2344"/>
                </a:solidFill>
                <a:latin typeface="Arial"/>
                <a:ea typeface="Arial"/>
                <a:cs typeface="Arial"/>
                <a:sym typeface="Arial"/>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 name="Google Shape;26;p38"/>
          <p:cNvSpPr txBox="1"/>
          <p:nvPr>
            <p:ph idx="2" type="body"/>
          </p:nvPr>
        </p:nvSpPr>
        <p:spPr>
          <a:xfrm>
            <a:off x="438954" y="1131888"/>
            <a:ext cx="7661400" cy="3672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23850" lvl="1" marL="9144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s Slide - 2 1">
  <p:cSld name="Graphics Slide - 1_1">
    <p:spTree>
      <p:nvGrpSpPr>
        <p:cNvPr id="27" name="Shape 27"/>
        <p:cNvGrpSpPr/>
        <p:nvPr/>
      </p:nvGrpSpPr>
      <p:grpSpPr>
        <a:xfrm>
          <a:off x="0" y="0"/>
          <a:ext cx="0" cy="0"/>
          <a:chOff x="0" y="0"/>
          <a:chExt cx="0" cy="0"/>
        </a:xfrm>
      </p:grpSpPr>
      <p:sp>
        <p:nvSpPr>
          <p:cNvPr id="28" name="Google Shape;28;g78f433ac1c_0_3"/>
          <p:cNvSpPr txBox="1"/>
          <p:nvPr>
            <p:ph idx="1" type="body"/>
          </p:nvPr>
        </p:nvSpPr>
        <p:spPr>
          <a:xfrm>
            <a:off x="438954" y="411510"/>
            <a:ext cx="7661400" cy="623400"/>
          </a:xfrm>
          <a:prstGeom prst="rect">
            <a:avLst/>
          </a:prstGeom>
          <a:noFill/>
          <a:ln>
            <a:noFill/>
          </a:ln>
        </p:spPr>
        <p:txBody>
          <a:bodyPr anchorCtr="0" anchor="ctr" bIns="0" lIns="0" spcFirstLastPara="1" rIns="0" wrap="square" tIns="0">
            <a:noAutofit/>
          </a:bodyPr>
          <a:lstStyle>
            <a:lvl1pPr indent="-228600" lvl="0" marL="457200" marR="0" rtl="0" algn="l">
              <a:lnSpc>
                <a:spcPct val="116666"/>
              </a:lnSpc>
              <a:spcBef>
                <a:spcPts val="0"/>
              </a:spcBef>
              <a:spcAft>
                <a:spcPts val="0"/>
              </a:spcAft>
              <a:buClr>
                <a:srgbClr val="0C2344"/>
              </a:buClr>
              <a:buSzPts val="1800"/>
              <a:buFont typeface="Arial"/>
              <a:buNone/>
              <a:defRPr b="1" i="0" sz="1800" u="none" cap="none" strike="noStrike">
                <a:solidFill>
                  <a:srgbClr val="0C2344"/>
                </a:solidFill>
                <a:latin typeface="Arial"/>
                <a:ea typeface="Arial"/>
                <a:cs typeface="Arial"/>
                <a:sym typeface="Arial"/>
              </a:defRPr>
            </a:lvl1pPr>
            <a:lvl2pPr indent="-228600" lvl="1" marL="9144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g78f433ac1c_0_3"/>
          <p:cNvSpPr txBox="1"/>
          <p:nvPr>
            <p:ph idx="2" type="body"/>
          </p:nvPr>
        </p:nvSpPr>
        <p:spPr>
          <a:xfrm>
            <a:off x="438954" y="1131888"/>
            <a:ext cx="7661400" cy="3672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23850" lvl="1" marL="9144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3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7"/>
          <p:cNvPicPr preferRelativeResize="0"/>
          <p:nvPr/>
        </p:nvPicPr>
        <p:blipFill rotWithShape="1">
          <a:blip r:embed="rId1">
            <a:alphaModFix/>
          </a:blip>
          <a:srcRect b="4254" l="0" r="0" t="4254"/>
          <a:stretch/>
        </p:blipFill>
        <p:spPr>
          <a:xfrm>
            <a:off x="0" y="0"/>
            <a:ext cx="9143998" cy="5143500"/>
          </a:xfrm>
          <a:prstGeom prst="rect">
            <a:avLst/>
          </a:prstGeom>
          <a:noFill/>
          <a:ln>
            <a:noFill/>
          </a:ln>
        </p:spPr>
      </p:pic>
      <p:sp>
        <p:nvSpPr>
          <p:cNvPr id="11" name="Google Shape;11;p17"/>
          <p:cNvSpPr txBox="1"/>
          <p:nvPr/>
        </p:nvSpPr>
        <p:spPr>
          <a:xfrm>
            <a:off x="0" y="1482600"/>
            <a:ext cx="5565300" cy="2178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12" name="Google Shape;12;p17"/>
          <p:cNvGrpSpPr/>
          <p:nvPr/>
        </p:nvGrpSpPr>
        <p:grpSpPr>
          <a:xfrm>
            <a:off x="8395200" y="1482600"/>
            <a:ext cx="748800" cy="922200"/>
            <a:chOff x="8395150" y="1623850"/>
            <a:chExt cx="748800" cy="922200"/>
          </a:xfrm>
        </p:grpSpPr>
        <p:sp>
          <p:nvSpPr>
            <p:cNvPr id="13" name="Google Shape;13;p17"/>
            <p:cNvSpPr txBox="1"/>
            <p:nvPr/>
          </p:nvSpPr>
          <p:spPr>
            <a:xfrm>
              <a:off x="8395150" y="1623850"/>
              <a:ext cx="748800" cy="922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4" name="Google Shape;14;p17"/>
            <p:cNvPicPr preferRelativeResize="0"/>
            <p:nvPr/>
          </p:nvPicPr>
          <p:blipFill rotWithShape="1">
            <a:blip r:embed="rId2">
              <a:alphaModFix/>
            </a:blip>
            <a:srcRect b="0" l="0" r="0" t="0"/>
            <a:stretch/>
          </p:blipFill>
          <p:spPr>
            <a:xfrm>
              <a:off x="8521633" y="1748275"/>
              <a:ext cx="495825" cy="673350"/>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 name="Shape 19"/>
        <p:cNvGrpSpPr/>
        <p:nvPr/>
      </p:nvGrpSpPr>
      <p:grpSpPr>
        <a:xfrm>
          <a:off x="0" y="0"/>
          <a:ext cx="0" cy="0"/>
          <a:chOff x="0" y="0"/>
          <a:chExt cx="0" cy="0"/>
        </a:xfrm>
      </p:grpSpPr>
      <p:sp>
        <p:nvSpPr>
          <p:cNvPr id="20" name="Google Shape;20;p37"/>
          <p:cNvSpPr/>
          <p:nvPr/>
        </p:nvSpPr>
        <p:spPr>
          <a:xfrm>
            <a:off x="0" y="0"/>
            <a:ext cx="9144000" cy="570600"/>
          </a:xfrm>
          <a:prstGeom prst="rect">
            <a:avLst/>
          </a:prstGeom>
          <a:gradFill>
            <a:gsLst>
              <a:gs pos="0">
                <a:srgbClr val="3D85C6"/>
              </a:gs>
              <a:gs pos="43000">
                <a:srgbClr val="215ABC"/>
              </a:gs>
              <a:gs pos="100000">
                <a:srgbClr val="113D8A"/>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txBox="1"/>
          <p:nvPr/>
        </p:nvSpPr>
        <p:spPr>
          <a:xfrm flipH="1">
            <a:off x="7489575" y="4629025"/>
            <a:ext cx="1503600" cy="36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dk1"/>
              </a:buClr>
              <a:buSzPts val="900"/>
              <a:buFont typeface="Arial"/>
              <a:buNone/>
            </a:pPr>
            <a:r>
              <a:rPr lang="en-US" sz="1200">
                <a:solidFill>
                  <a:schemeClr val="dk1"/>
                </a:solidFill>
              </a:rPr>
              <a:t>Nov. 20</a:t>
            </a:r>
            <a:r>
              <a:rPr b="0" i="0" lang="en-US" sz="1200" u="none" cap="none" strike="noStrike">
                <a:solidFill>
                  <a:schemeClr val="dk1"/>
                </a:solidFill>
                <a:latin typeface="Arial"/>
                <a:ea typeface="Arial"/>
                <a:cs typeface="Arial"/>
                <a:sym typeface="Arial"/>
              </a:rPr>
              <a:t>, 2019</a:t>
            </a:r>
            <a:endParaRPr b="0" i="0" sz="12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900"/>
              <a:buFont typeface="Arial"/>
              <a:buNone/>
            </a:pPr>
            <a:r>
              <a:rPr b="0" i="0" lang="en-US" sz="1200" u="none" cap="none" strike="noStrike">
                <a:solidFill>
                  <a:schemeClr val="dk1"/>
                </a:solidFill>
                <a:latin typeface="Arial"/>
                <a:ea typeface="Arial"/>
                <a:cs typeface="Arial"/>
                <a:sym typeface="Arial"/>
              </a:rPr>
              <a:t>Slide </a:t>
            </a: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900"/>
              <a:buFont typeface="Arial"/>
              <a:buNone/>
            </a:pPr>
            <a:r>
              <a:t/>
            </a:r>
            <a:endParaRPr b="0" i="0" sz="1200" u="none" cap="none" strike="noStrike">
              <a:solidFill>
                <a:schemeClr val="dk1"/>
              </a:solidFill>
              <a:latin typeface="Arial"/>
              <a:ea typeface="Arial"/>
              <a:cs typeface="Arial"/>
              <a:sym typeface="Arial"/>
            </a:endParaRPr>
          </a:p>
        </p:txBody>
      </p:sp>
      <p:pic>
        <p:nvPicPr>
          <p:cNvPr id="22" name="Google Shape;22;p37"/>
          <p:cNvPicPr preferRelativeResize="0"/>
          <p:nvPr/>
        </p:nvPicPr>
        <p:blipFill rotWithShape="1">
          <a:blip r:embed="rId1">
            <a:alphaModFix/>
          </a:blip>
          <a:srcRect b="0" l="0" r="0" t="0"/>
          <a:stretch/>
        </p:blipFill>
        <p:spPr>
          <a:xfrm>
            <a:off x="171024" y="80825"/>
            <a:ext cx="3107000" cy="408950"/>
          </a:xfrm>
          <a:prstGeom prst="rect">
            <a:avLst/>
          </a:prstGeom>
          <a:noFill/>
          <a:ln>
            <a:noFill/>
          </a:ln>
        </p:spPr>
      </p:pic>
      <p:sp>
        <p:nvSpPr>
          <p:cNvPr id="23" name="Google Shape;23;p37"/>
          <p:cNvSpPr txBox="1"/>
          <p:nvPr/>
        </p:nvSpPr>
        <p:spPr>
          <a:xfrm>
            <a:off x="7037475" y="51600"/>
            <a:ext cx="2031900" cy="46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MECH 3</a:t>
            </a:r>
            <a:r>
              <a:rPr lang="en-US">
                <a:solidFill>
                  <a:srgbClr val="FFFFFF"/>
                </a:solidFill>
              </a:rPr>
              <a:t>28</a:t>
            </a:r>
            <a:r>
              <a:rPr b="0" i="0" lang="en-US" sz="1400" u="none" cap="none" strike="noStrike">
                <a:solidFill>
                  <a:srgbClr val="FFFFFF"/>
                </a:solidFill>
                <a:latin typeface="Arial"/>
                <a:ea typeface="Arial"/>
                <a:cs typeface="Arial"/>
                <a:sym typeface="Arial"/>
              </a:rPr>
              <a:t> | </a:t>
            </a:r>
            <a:r>
              <a:rPr lang="en-US">
                <a:solidFill>
                  <a:srgbClr val="FFFFFF"/>
                </a:solidFill>
              </a:rPr>
              <a:t>Team</a:t>
            </a:r>
            <a:r>
              <a:rPr b="0" i="0" lang="en-US" sz="1400" u="none" cap="none" strike="noStrike">
                <a:solidFill>
                  <a:srgbClr val="FFFFFF"/>
                </a:solidFill>
                <a:latin typeface="Arial"/>
                <a:ea typeface="Arial"/>
                <a:cs typeface="Arial"/>
                <a:sym typeface="Arial"/>
              </a:rPr>
              <a:t> </a:t>
            </a:r>
            <a:r>
              <a:rPr lang="en-US">
                <a:solidFill>
                  <a:srgbClr val="FFFFFF"/>
                </a:solidFill>
              </a:rPr>
              <a:t>10</a:t>
            </a:r>
            <a:endParaRPr b="0" i="0" sz="14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 name="Shape 33"/>
        <p:cNvGrpSpPr/>
        <p:nvPr/>
      </p:nvGrpSpPr>
      <p:grpSpPr>
        <a:xfrm>
          <a:off x="0" y="0"/>
          <a:ext cx="0" cy="0"/>
          <a:chOff x="0" y="0"/>
          <a:chExt cx="0" cy="0"/>
        </a:xfrm>
      </p:grpSpPr>
      <p:sp>
        <p:nvSpPr>
          <p:cNvPr id="34" name="Google Shape;34;p2"/>
          <p:cNvSpPr txBox="1"/>
          <p:nvPr>
            <p:ph idx="1" type="body"/>
          </p:nvPr>
        </p:nvSpPr>
        <p:spPr>
          <a:xfrm>
            <a:off x="28062" y="1577021"/>
            <a:ext cx="5430300" cy="1671300"/>
          </a:xfrm>
          <a:prstGeom prst="rect">
            <a:avLst/>
          </a:prstGeom>
          <a:noFill/>
          <a:ln>
            <a:noFill/>
          </a:ln>
        </p:spPr>
        <p:txBody>
          <a:bodyPr anchorCtr="0" anchor="t" bIns="0" lIns="0" spcFirstLastPara="1" rIns="0" wrap="square" tIns="0">
            <a:noAutofit/>
          </a:bodyPr>
          <a:lstStyle/>
          <a:p>
            <a:pPr indent="0" lvl="0" marL="0" rtl="0" algn="l">
              <a:lnSpc>
                <a:spcPct val="111764"/>
              </a:lnSpc>
              <a:spcBef>
                <a:spcPts val="0"/>
              </a:spcBef>
              <a:spcAft>
                <a:spcPts val="0"/>
              </a:spcAft>
              <a:buClr>
                <a:schemeClr val="dk1"/>
              </a:buClr>
              <a:buSzPts val="3400"/>
              <a:buFont typeface="Arial"/>
              <a:buNone/>
            </a:pPr>
            <a:r>
              <a:rPr lang="en-US"/>
              <a:t>TrailRider 5.0 </a:t>
            </a:r>
            <a:r>
              <a:rPr b="0" lang="en-US"/>
              <a:t>Overview</a:t>
            </a:r>
            <a:endParaRPr b="0"/>
          </a:p>
        </p:txBody>
      </p:sp>
      <p:sp>
        <p:nvSpPr>
          <p:cNvPr id="35" name="Google Shape;35;p2"/>
          <p:cNvSpPr txBox="1"/>
          <p:nvPr>
            <p:ph idx="1" type="body"/>
          </p:nvPr>
        </p:nvSpPr>
        <p:spPr>
          <a:xfrm>
            <a:off x="113800" y="2216100"/>
            <a:ext cx="5430900" cy="711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b="0" lang="en-US" sz="1800"/>
              <a:t>November 20, 2019</a:t>
            </a:r>
            <a:endParaRPr b="0" sz="1800"/>
          </a:p>
          <a:p>
            <a:pPr indent="0" lvl="0" marL="0" rtl="0" algn="l">
              <a:lnSpc>
                <a:spcPct val="100000"/>
              </a:lnSpc>
              <a:spcBef>
                <a:spcPts val="0"/>
              </a:spcBef>
              <a:spcAft>
                <a:spcPts val="0"/>
              </a:spcAft>
              <a:buSzPts val="3400"/>
              <a:buNone/>
            </a:pPr>
            <a:r>
              <a:t/>
            </a:r>
            <a:endParaRPr b="0" sz="1800"/>
          </a:p>
          <a:p>
            <a:pPr indent="0" lvl="0" marL="0" rtl="0" algn="l">
              <a:lnSpc>
                <a:spcPct val="100000"/>
              </a:lnSpc>
              <a:spcBef>
                <a:spcPts val="0"/>
              </a:spcBef>
              <a:spcAft>
                <a:spcPts val="0"/>
              </a:spcAft>
              <a:buClr>
                <a:schemeClr val="dk1"/>
              </a:buClr>
              <a:buSzPts val="1800"/>
              <a:buNone/>
            </a:pPr>
            <a:r>
              <a:t/>
            </a:r>
            <a:endParaRPr b="0" sz="1800"/>
          </a:p>
        </p:txBody>
      </p:sp>
      <p:sp>
        <p:nvSpPr>
          <p:cNvPr id="36" name="Google Shape;36;p2"/>
          <p:cNvSpPr txBox="1"/>
          <p:nvPr>
            <p:ph idx="1" type="body"/>
          </p:nvPr>
        </p:nvSpPr>
        <p:spPr>
          <a:xfrm>
            <a:off x="113800" y="2835250"/>
            <a:ext cx="5430900" cy="32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US" sz="1400"/>
              <a:t>Team 10</a:t>
            </a:r>
            <a:endParaRPr sz="1400"/>
          </a:p>
          <a:p>
            <a:pPr indent="0" lvl="0" marL="0" rtl="0" algn="l">
              <a:lnSpc>
                <a:spcPct val="100000"/>
              </a:lnSpc>
              <a:spcBef>
                <a:spcPts val="0"/>
              </a:spcBef>
              <a:spcAft>
                <a:spcPts val="0"/>
              </a:spcAft>
              <a:buSzPts val="3400"/>
              <a:buNone/>
            </a:pPr>
            <a:r>
              <a:t/>
            </a:r>
            <a:endParaRPr sz="1000">
              <a:solidFill>
                <a:srgbClr val="0C2344"/>
              </a:solidFill>
            </a:endParaRPr>
          </a:p>
          <a:p>
            <a:pPr indent="0" lvl="0" marL="0" rtl="0" algn="l">
              <a:lnSpc>
                <a:spcPct val="100000"/>
              </a:lnSpc>
              <a:spcBef>
                <a:spcPts val="0"/>
              </a:spcBef>
              <a:spcAft>
                <a:spcPts val="0"/>
              </a:spcAft>
              <a:buSzPts val="3400"/>
              <a:buNone/>
            </a:pPr>
            <a:r>
              <a:rPr lang="en-US" sz="1000"/>
              <a:t>Lukas Slotman </a:t>
            </a:r>
            <a:r>
              <a:rPr lang="en-US" sz="1200"/>
              <a:t>• </a:t>
            </a:r>
            <a:r>
              <a:rPr lang="en-US" sz="1000"/>
              <a:t>Ratthamnoon Prakitpong</a:t>
            </a:r>
            <a:r>
              <a:rPr lang="en-US" sz="1000"/>
              <a:t>  </a:t>
            </a:r>
            <a:r>
              <a:rPr lang="en-US" sz="1200"/>
              <a:t>• </a:t>
            </a:r>
            <a:r>
              <a:rPr lang="en-US" sz="1000"/>
              <a:t>Andrea Escoto</a:t>
            </a:r>
            <a:endParaRPr sz="1000"/>
          </a:p>
          <a:p>
            <a:pPr indent="0" lvl="0" marL="0" rtl="0" algn="l">
              <a:lnSpc>
                <a:spcPct val="100000"/>
              </a:lnSpc>
              <a:spcBef>
                <a:spcPts val="0"/>
              </a:spcBef>
              <a:spcAft>
                <a:spcPts val="0"/>
              </a:spcAft>
              <a:buSzPts val="3400"/>
              <a:buNone/>
            </a:pPr>
            <a:r>
              <a:rPr lang="en-US" sz="1000"/>
              <a:t>Julia Zhuravleva </a:t>
            </a:r>
            <a:r>
              <a:rPr lang="en-US" sz="1200"/>
              <a:t>• </a:t>
            </a:r>
            <a:r>
              <a:rPr lang="en-US" sz="1000"/>
              <a:t>Stephen Abraham </a:t>
            </a:r>
            <a:r>
              <a:rPr lang="en-US" sz="1200"/>
              <a:t>•</a:t>
            </a:r>
            <a:r>
              <a:rPr lang="en-US" sz="1000"/>
              <a:t> Carson Hopkins</a:t>
            </a:r>
            <a:endParaRPr sz="1000"/>
          </a:p>
          <a:p>
            <a:pPr indent="0" lvl="0" marL="0" rtl="0" algn="l">
              <a:lnSpc>
                <a:spcPct val="100000"/>
              </a:lnSpc>
              <a:spcBef>
                <a:spcPts val="0"/>
              </a:spcBef>
              <a:spcAft>
                <a:spcPts val="0"/>
              </a:spcAft>
              <a:buClr>
                <a:srgbClr val="000000"/>
              </a:buClr>
              <a:buSzPts val="3400"/>
              <a:buFont typeface="Arial"/>
              <a:buNone/>
            </a:pPr>
            <a:r>
              <a:t/>
            </a:r>
            <a:endParaRPr sz="1000">
              <a:solidFill>
                <a:srgbClr val="0C2344"/>
              </a:solidFill>
            </a:endParaRPr>
          </a:p>
          <a:p>
            <a:pPr indent="0" lvl="0" marL="0" rtl="0" algn="l">
              <a:lnSpc>
                <a:spcPct val="100000"/>
              </a:lnSpc>
              <a:spcBef>
                <a:spcPts val="0"/>
              </a:spcBef>
              <a:spcAft>
                <a:spcPts val="0"/>
              </a:spcAft>
              <a:buClr>
                <a:srgbClr val="0C2344"/>
              </a:buClr>
              <a:buSzPts val="1000"/>
              <a:buFont typeface="Arial"/>
              <a:buNone/>
            </a:pPr>
            <a:r>
              <a:t/>
            </a:r>
            <a:endParaRPr sz="1000">
              <a:solidFill>
                <a:srgbClr val="0C2344"/>
              </a:solidFill>
            </a:endParaRPr>
          </a:p>
          <a:p>
            <a:pPr indent="0" lvl="0" marL="0" rtl="0" algn="l">
              <a:lnSpc>
                <a:spcPct val="100000"/>
              </a:lnSpc>
              <a:spcBef>
                <a:spcPts val="0"/>
              </a:spcBef>
              <a:spcAft>
                <a:spcPts val="0"/>
              </a:spcAft>
              <a:buSzPts val="3400"/>
              <a:buNone/>
            </a:pPr>
            <a:r>
              <a:rPr lang="en-US" sz="1000">
                <a:solidFill>
                  <a:srgbClr val="0C2344"/>
                </a:solidFill>
              </a:rPr>
              <a:t> </a:t>
            </a:r>
            <a:endParaRPr sz="1000">
              <a:solidFill>
                <a:srgbClr val="0C2344"/>
              </a:solidFill>
            </a:endParaRPr>
          </a:p>
          <a:p>
            <a:pPr indent="0" lvl="0" marL="0" rtl="0" algn="l">
              <a:lnSpc>
                <a:spcPct val="100000"/>
              </a:lnSpc>
              <a:spcBef>
                <a:spcPts val="0"/>
              </a:spcBef>
              <a:spcAft>
                <a:spcPts val="0"/>
              </a:spcAft>
              <a:buSzPts val="3400"/>
              <a:buNone/>
            </a:pPr>
            <a:r>
              <a:t/>
            </a:r>
            <a:endParaRPr sz="1000">
              <a:solidFill>
                <a:srgbClr val="0C2344"/>
              </a:solidFill>
            </a:endParaRPr>
          </a:p>
          <a:p>
            <a:pPr indent="0" lvl="0" marL="0" rtl="0" algn="l">
              <a:lnSpc>
                <a:spcPct val="100000"/>
              </a:lnSpc>
              <a:spcBef>
                <a:spcPts val="0"/>
              </a:spcBef>
              <a:spcAft>
                <a:spcPts val="0"/>
              </a:spcAft>
              <a:buClr>
                <a:srgbClr val="0C2344"/>
              </a:buClr>
              <a:buSzPts val="1000"/>
              <a:buNone/>
            </a:pPr>
            <a:r>
              <a:t/>
            </a:r>
            <a:endParaRPr sz="1000">
              <a:solidFill>
                <a:srgbClr val="0C234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g7449406c0d_5_10"/>
          <p:cNvSpPr txBox="1"/>
          <p:nvPr/>
        </p:nvSpPr>
        <p:spPr>
          <a:xfrm>
            <a:off x="169875" y="663850"/>
            <a:ext cx="58179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t>Recommendation</a:t>
            </a:r>
            <a:r>
              <a:rPr lang="en-US" sz="2800"/>
              <a:t> Proceed with the Three-Wheeled Lever Chair </a:t>
            </a:r>
            <a:endParaRPr i="0" sz="2800" u="none" cap="none" strike="noStrike"/>
          </a:p>
        </p:txBody>
      </p:sp>
      <p:sp>
        <p:nvSpPr>
          <p:cNvPr id="132" name="Google Shape;132;g7449406c0d_5_10"/>
          <p:cNvSpPr txBox="1"/>
          <p:nvPr/>
        </p:nvSpPr>
        <p:spPr>
          <a:xfrm>
            <a:off x="169875" y="1714500"/>
            <a:ext cx="5544000" cy="160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800"/>
              <a:buFont typeface="Arial"/>
              <a:buNone/>
            </a:pPr>
            <a:r>
              <a:rPr lang="en-US" sz="1800"/>
              <a:t>Superior functionality for semi-urban adventures on unpaved terrain</a:t>
            </a:r>
            <a:endParaRPr sz="1800"/>
          </a:p>
          <a:p>
            <a:pPr indent="0" lvl="0" marL="0" marR="0" rtl="0" algn="l">
              <a:lnSpc>
                <a:spcPct val="115000"/>
              </a:lnSpc>
              <a:spcBef>
                <a:spcPts val="1600"/>
              </a:spcBef>
              <a:spcAft>
                <a:spcPts val="0"/>
              </a:spcAft>
              <a:buClr>
                <a:srgbClr val="000000"/>
              </a:buClr>
              <a:buSzPts val="1800"/>
              <a:buFont typeface="Arial"/>
              <a:buNone/>
            </a:pPr>
            <a:r>
              <a:rPr lang="en-US" sz="1800"/>
              <a:t>Maintains BCMOS’ spirit at an affordable price point</a:t>
            </a:r>
            <a:endParaRPr sz="1800"/>
          </a:p>
          <a:p>
            <a:pPr indent="0" lvl="0" marL="0" rtl="0" algn="l">
              <a:spcBef>
                <a:spcPts val="1600"/>
              </a:spcBef>
              <a:spcAft>
                <a:spcPts val="0"/>
              </a:spcAft>
              <a:buClr>
                <a:srgbClr val="000000"/>
              </a:buClr>
              <a:buSzPts val="2800"/>
              <a:buFont typeface="Arial"/>
              <a:buNone/>
            </a:pPr>
            <a:r>
              <a:t/>
            </a:r>
            <a:endParaRPr sz="2800"/>
          </a:p>
          <a:p>
            <a:pPr indent="0" lvl="0" marL="0" marR="0" rtl="0" algn="l">
              <a:lnSpc>
                <a:spcPct val="115000"/>
              </a:lnSpc>
              <a:spcBef>
                <a:spcPts val="1600"/>
              </a:spcBef>
              <a:spcAft>
                <a:spcPts val="1600"/>
              </a:spcAft>
              <a:buClr>
                <a:srgbClr val="000000"/>
              </a:buClr>
              <a:buSzPts val="1800"/>
              <a:buFont typeface="Arial"/>
              <a:buNone/>
            </a:pPr>
            <a:r>
              <a:t/>
            </a:r>
            <a:endParaRPr sz="1800"/>
          </a:p>
        </p:txBody>
      </p:sp>
      <p:pic>
        <p:nvPicPr>
          <p:cNvPr id="133" name="Google Shape;133;g7449406c0d_5_10"/>
          <p:cNvPicPr preferRelativeResize="0"/>
          <p:nvPr/>
        </p:nvPicPr>
        <p:blipFill>
          <a:blip r:embed="rId3">
            <a:alphaModFix/>
          </a:blip>
          <a:stretch>
            <a:fillRect/>
          </a:stretch>
        </p:blipFill>
        <p:spPr>
          <a:xfrm>
            <a:off x="6243925" y="766050"/>
            <a:ext cx="2720274" cy="3627027"/>
          </a:xfrm>
          <a:prstGeom prst="rect">
            <a:avLst/>
          </a:prstGeom>
          <a:noFill/>
          <a:ln>
            <a:noFill/>
          </a:ln>
        </p:spPr>
      </p:pic>
      <p:sp>
        <p:nvSpPr>
          <p:cNvPr id="134" name="Google Shape;134;g7449406c0d_5_10"/>
          <p:cNvSpPr txBox="1"/>
          <p:nvPr/>
        </p:nvSpPr>
        <p:spPr>
          <a:xfrm>
            <a:off x="169875" y="3322200"/>
            <a:ext cx="59499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US" sz="2800"/>
              <a:t>Next Steps</a:t>
            </a:r>
            <a:r>
              <a:rPr lang="en-US" sz="2800"/>
              <a:t> </a:t>
            </a:r>
            <a:endParaRPr sz="1800"/>
          </a:p>
        </p:txBody>
      </p:sp>
      <p:sp>
        <p:nvSpPr>
          <p:cNvPr id="135" name="Google Shape;135;g7449406c0d_5_10"/>
          <p:cNvSpPr txBox="1"/>
          <p:nvPr/>
        </p:nvSpPr>
        <p:spPr>
          <a:xfrm>
            <a:off x="156325" y="4025200"/>
            <a:ext cx="59643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Develop prototype, Test durability, Refine ergonomics </a:t>
            </a:r>
            <a:endParaRPr sz="1800"/>
          </a:p>
          <a:p>
            <a:pPr indent="0" lvl="0" marL="0" rtl="0" algn="l">
              <a:spcBef>
                <a:spcPts val="0"/>
              </a:spcBef>
              <a:spcAft>
                <a:spcPts val="0"/>
              </a:spcAft>
              <a:buNone/>
            </a:pPr>
            <a:r>
              <a:t/>
            </a:r>
            <a:endParaRPr/>
          </a:p>
        </p:txBody>
      </p:sp>
      <p:grpSp>
        <p:nvGrpSpPr>
          <p:cNvPr id="136" name="Google Shape;136;g7449406c0d_5_10"/>
          <p:cNvGrpSpPr/>
          <p:nvPr/>
        </p:nvGrpSpPr>
        <p:grpSpPr>
          <a:xfrm>
            <a:off x="239642" y="4831200"/>
            <a:ext cx="7585326" cy="237900"/>
            <a:chOff x="2002050" y="4807225"/>
            <a:chExt cx="5927425" cy="237900"/>
          </a:xfrm>
        </p:grpSpPr>
        <p:sp>
          <p:nvSpPr>
            <p:cNvPr id="137" name="Google Shape;137;g7449406c0d_5_10"/>
            <p:cNvSpPr/>
            <p:nvPr/>
          </p:nvSpPr>
          <p:spPr>
            <a:xfrm>
              <a:off x="200205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38" name="Google Shape;138;g7449406c0d_5_10"/>
            <p:cNvSpPr/>
            <p:nvPr/>
          </p:nvSpPr>
          <p:spPr>
            <a:xfrm>
              <a:off x="396060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39" name="Google Shape;139;g7449406c0d_5_10"/>
            <p:cNvSpPr/>
            <p:nvPr/>
          </p:nvSpPr>
          <p:spPr>
            <a:xfrm>
              <a:off x="5914075"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Conclusion</a:t>
              </a:r>
              <a:endParaRPr sz="1200">
                <a:solidFill>
                  <a:srgbClr val="FFFFFF"/>
                </a:solidFill>
                <a:latin typeface="Nunito"/>
                <a:ea typeface="Nunito"/>
                <a:cs typeface="Nunito"/>
                <a:sym typeface="Nuni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g7449406c0d_2_9"/>
          <p:cNvSpPr txBox="1"/>
          <p:nvPr>
            <p:ph idx="1" type="body"/>
          </p:nvPr>
        </p:nvSpPr>
        <p:spPr>
          <a:xfrm>
            <a:off x="28062" y="1577021"/>
            <a:ext cx="5430300" cy="1671300"/>
          </a:xfrm>
          <a:prstGeom prst="rect">
            <a:avLst/>
          </a:prstGeom>
          <a:noFill/>
          <a:ln>
            <a:noFill/>
          </a:ln>
        </p:spPr>
        <p:txBody>
          <a:bodyPr anchorCtr="0" anchor="t" bIns="0" lIns="0" spcFirstLastPara="1" rIns="0" wrap="square" tIns="0">
            <a:noAutofit/>
          </a:bodyPr>
          <a:lstStyle/>
          <a:p>
            <a:pPr indent="0" lvl="0" marL="0" rtl="0" algn="l">
              <a:lnSpc>
                <a:spcPct val="111764"/>
              </a:lnSpc>
              <a:spcBef>
                <a:spcPts val="0"/>
              </a:spcBef>
              <a:spcAft>
                <a:spcPts val="0"/>
              </a:spcAft>
              <a:buClr>
                <a:schemeClr val="dk1"/>
              </a:buClr>
              <a:buSzPts val="3400"/>
              <a:buFont typeface="Arial"/>
              <a:buNone/>
            </a:pPr>
            <a:r>
              <a:rPr lang="en-US"/>
              <a:t>TrailRider 5.0 </a:t>
            </a:r>
            <a:r>
              <a:rPr b="0" lang="en-US"/>
              <a:t>Technical</a:t>
            </a:r>
            <a:r>
              <a:rPr b="0" lang="en-US" sz="3000"/>
              <a:t> </a:t>
            </a:r>
            <a:endParaRPr b="0" sz="3000"/>
          </a:p>
        </p:txBody>
      </p:sp>
      <p:sp>
        <p:nvSpPr>
          <p:cNvPr id="145" name="Google Shape;145;g7449406c0d_2_9"/>
          <p:cNvSpPr txBox="1"/>
          <p:nvPr>
            <p:ph idx="1" type="body"/>
          </p:nvPr>
        </p:nvSpPr>
        <p:spPr>
          <a:xfrm>
            <a:off x="113800" y="2216100"/>
            <a:ext cx="5430900" cy="711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b="0" lang="en-US" sz="1800"/>
              <a:t>November 20, 2019</a:t>
            </a:r>
            <a:endParaRPr b="0" sz="1800"/>
          </a:p>
          <a:p>
            <a:pPr indent="0" lvl="0" marL="0" rtl="0" algn="l">
              <a:lnSpc>
                <a:spcPct val="100000"/>
              </a:lnSpc>
              <a:spcBef>
                <a:spcPts val="0"/>
              </a:spcBef>
              <a:spcAft>
                <a:spcPts val="0"/>
              </a:spcAft>
              <a:buSzPts val="3400"/>
              <a:buNone/>
            </a:pPr>
            <a:r>
              <a:t/>
            </a:r>
            <a:endParaRPr b="0" sz="1800"/>
          </a:p>
          <a:p>
            <a:pPr indent="0" lvl="0" marL="0" rtl="0" algn="l">
              <a:lnSpc>
                <a:spcPct val="100000"/>
              </a:lnSpc>
              <a:spcBef>
                <a:spcPts val="0"/>
              </a:spcBef>
              <a:spcAft>
                <a:spcPts val="0"/>
              </a:spcAft>
              <a:buClr>
                <a:schemeClr val="dk1"/>
              </a:buClr>
              <a:buSzPts val="1800"/>
              <a:buNone/>
            </a:pPr>
            <a:r>
              <a:t/>
            </a:r>
            <a:endParaRPr b="0" sz="1800"/>
          </a:p>
        </p:txBody>
      </p:sp>
      <p:sp>
        <p:nvSpPr>
          <p:cNvPr id="146" name="Google Shape;146;g7449406c0d_2_9"/>
          <p:cNvSpPr txBox="1"/>
          <p:nvPr>
            <p:ph idx="1" type="body"/>
          </p:nvPr>
        </p:nvSpPr>
        <p:spPr>
          <a:xfrm>
            <a:off x="113800" y="2835250"/>
            <a:ext cx="5430900" cy="32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400"/>
              <a:buNone/>
            </a:pPr>
            <a:r>
              <a:rPr lang="en-US" sz="1400"/>
              <a:t>Team 10</a:t>
            </a:r>
            <a:endParaRPr sz="1400"/>
          </a:p>
          <a:p>
            <a:pPr indent="0" lvl="0" marL="0" rtl="0" algn="l">
              <a:lnSpc>
                <a:spcPct val="100000"/>
              </a:lnSpc>
              <a:spcBef>
                <a:spcPts val="0"/>
              </a:spcBef>
              <a:spcAft>
                <a:spcPts val="0"/>
              </a:spcAft>
              <a:buSzPts val="3400"/>
              <a:buNone/>
            </a:pPr>
            <a:r>
              <a:t/>
            </a:r>
            <a:endParaRPr sz="1000">
              <a:solidFill>
                <a:srgbClr val="0C2344"/>
              </a:solidFill>
            </a:endParaRPr>
          </a:p>
          <a:p>
            <a:pPr indent="0" lvl="0" marL="0" rtl="0" algn="l">
              <a:lnSpc>
                <a:spcPct val="100000"/>
              </a:lnSpc>
              <a:spcBef>
                <a:spcPts val="0"/>
              </a:spcBef>
              <a:spcAft>
                <a:spcPts val="0"/>
              </a:spcAft>
              <a:buSzPts val="3400"/>
              <a:buNone/>
            </a:pPr>
            <a:r>
              <a:rPr lang="en-US" sz="1000"/>
              <a:t>Lukas Slotman </a:t>
            </a:r>
            <a:r>
              <a:rPr lang="en-US" sz="1200"/>
              <a:t>•</a:t>
            </a:r>
            <a:r>
              <a:rPr lang="en-US" sz="1200"/>
              <a:t> </a:t>
            </a:r>
            <a:r>
              <a:rPr lang="en-US" sz="1000"/>
              <a:t>Ratthamnoon Prakitpong  </a:t>
            </a:r>
            <a:r>
              <a:rPr lang="en-US" sz="1200"/>
              <a:t>• </a:t>
            </a:r>
            <a:r>
              <a:rPr lang="en-US" sz="1000"/>
              <a:t>Andrea Escoto</a:t>
            </a:r>
            <a:endParaRPr sz="1000"/>
          </a:p>
          <a:p>
            <a:pPr indent="0" lvl="0" marL="0" rtl="0" algn="l">
              <a:lnSpc>
                <a:spcPct val="100000"/>
              </a:lnSpc>
              <a:spcBef>
                <a:spcPts val="0"/>
              </a:spcBef>
              <a:spcAft>
                <a:spcPts val="0"/>
              </a:spcAft>
              <a:buSzPts val="3400"/>
              <a:buNone/>
            </a:pPr>
            <a:r>
              <a:rPr lang="en-US" sz="1000"/>
              <a:t>Julia Zhuravleva </a:t>
            </a:r>
            <a:r>
              <a:rPr lang="en-US" sz="1200"/>
              <a:t>• </a:t>
            </a:r>
            <a:r>
              <a:rPr lang="en-US" sz="1000"/>
              <a:t>Stephen Abraham </a:t>
            </a:r>
            <a:r>
              <a:rPr lang="en-US" sz="1200"/>
              <a:t>•</a:t>
            </a:r>
            <a:r>
              <a:rPr lang="en-US" sz="1000"/>
              <a:t> Carson Hopkins</a:t>
            </a:r>
            <a:endParaRPr sz="1000"/>
          </a:p>
          <a:p>
            <a:pPr indent="0" lvl="0" marL="0" rtl="0" algn="l">
              <a:lnSpc>
                <a:spcPct val="100000"/>
              </a:lnSpc>
              <a:spcBef>
                <a:spcPts val="0"/>
              </a:spcBef>
              <a:spcAft>
                <a:spcPts val="0"/>
              </a:spcAft>
              <a:buClr>
                <a:srgbClr val="000000"/>
              </a:buClr>
              <a:buSzPts val="3400"/>
              <a:buFont typeface="Arial"/>
              <a:buNone/>
            </a:pPr>
            <a:r>
              <a:t/>
            </a:r>
            <a:endParaRPr sz="1000">
              <a:solidFill>
                <a:srgbClr val="0C2344"/>
              </a:solidFill>
            </a:endParaRPr>
          </a:p>
          <a:p>
            <a:pPr indent="0" lvl="0" marL="0" rtl="0" algn="l">
              <a:lnSpc>
                <a:spcPct val="100000"/>
              </a:lnSpc>
              <a:spcBef>
                <a:spcPts val="0"/>
              </a:spcBef>
              <a:spcAft>
                <a:spcPts val="0"/>
              </a:spcAft>
              <a:buClr>
                <a:srgbClr val="0C2344"/>
              </a:buClr>
              <a:buSzPts val="1000"/>
              <a:buFont typeface="Arial"/>
              <a:buNone/>
            </a:pPr>
            <a:r>
              <a:t/>
            </a:r>
            <a:endParaRPr sz="1000">
              <a:solidFill>
                <a:srgbClr val="0C2344"/>
              </a:solidFill>
            </a:endParaRPr>
          </a:p>
          <a:p>
            <a:pPr indent="0" lvl="0" marL="0" rtl="0" algn="l">
              <a:lnSpc>
                <a:spcPct val="100000"/>
              </a:lnSpc>
              <a:spcBef>
                <a:spcPts val="0"/>
              </a:spcBef>
              <a:spcAft>
                <a:spcPts val="0"/>
              </a:spcAft>
              <a:buSzPts val="3400"/>
              <a:buNone/>
            </a:pPr>
            <a:r>
              <a:rPr lang="en-US" sz="1000">
                <a:solidFill>
                  <a:srgbClr val="0C2344"/>
                </a:solidFill>
              </a:rPr>
              <a:t> </a:t>
            </a:r>
            <a:endParaRPr sz="1000">
              <a:solidFill>
                <a:srgbClr val="0C2344"/>
              </a:solidFill>
            </a:endParaRPr>
          </a:p>
          <a:p>
            <a:pPr indent="0" lvl="0" marL="0" rtl="0" algn="l">
              <a:lnSpc>
                <a:spcPct val="100000"/>
              </a:lnSpc>
              <a:spcBef>
                <a:spcPts val="0"/>
              </a:spcBef>
              <a:spcAft>
                <a:spcPts val="0"/>
              </a:spcAft>
              <a:buSzPts val="3400"/>
              <a:buNone/>
            </a:pPr>
            <a:r>
              <a:t/>
            </a:r>
            <a:endParaRPr sz="1000">
              <a:solidFill>
                <a:srgbClr val="0C2344"/>
              </a:solidFill>
            </a:endParaRPr>
          </a:p>
          <a:p>
            <a:pPr indent="0" lvl="0" marL="0" rtl="0" algn="l">
              <a:lnSpc>
                <a:spcPct val="100000"/>
              </a:lnSpc>
              <a:spcBef>
                <a:spcPts val="0"/>
              </a:spcBef>
              <a:spcAft>
                <a:spcPts val="0"/>
              </a:spcAft>
              <a:buClr>
                <a:srgbClr val="0C2344"/>
              </a:buClr>
              <a:buSzPts val="1000"/>
              <a:buNone/>
            </a:pPr>
            <a:r>
              <a:t/>
            </a:r>
            <a:endParaRPr sz="1000">
              <a:solidFill>
                <a:srgbClr val="0C234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g78de6168c4_0_0"/>
          <p:cNvSpPr txBox="1"/>
          <p:nvPr/>
        </p:nvSpPr>
        <p:spPr>
          <a:xfrm>
            <a:off x="263725" y="5555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Outline</a:t>
            </a:r>
            <a:endParaRPr b="0" i="0" sz="2800" u="none" cap="none" strike="noStrike">
              <a:solidFill>
                <a:srgbClr val="000000"/>
              </a:solidFill>
              <a:latin typeface="Arial"/>
              <a:ea typeface="Arial"/>
              <a:cs typeface="Arial"/>
              <a:sym typeface="Arial"/>
            </a:endParaRPr>
          </a:p>
        </p:txBody>
      </p:sp>
      <p:sp>
        <p:nvSpPr>
          <p:cNvPr id="152" name="Google Shape;152;g78de6168c4_0_0"/>
          <p:cNvSpPr txBox="1"/>
          <p:nvPr/>
        </p:nvSpPr>
        <p:spPr>
          <a:xfrm>
            <a:off x="181850" y="863550"/>
            <a:ext cx="58377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600"/>
              </a:spcBef>
              <a:spcAft>
                <a:spcPts val="0"/>
              </a:spcAft>
              <a:buClr>
                <a:srgbClr val="595959"/>
              </a:buClr>
              <a:buSzPts val="1800"/>
              <a:buAutoNum type="arabicPeriod"/>
            </a:pPr>
            <a:r>
              <a:rPr lang="en-US" sz="1800">
                <a:solidFill>
                  <a:srgbClr val="595959"/>
                </a:solidFill>
              </a:rPr>
              <a:t>Strategy</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Schedule</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Project </a:t>
            </a:r>
            <a:r>
              <a:rPr lang="en-US" sz="1800">
                <a:solidFill>
                  <a:srgbClr val="595959"/>
                </a:solidFill>
              </a:rPr>
              <a:t>Risk Management</a:t>
            </a:r>
            <a:endParaRPr sz="1800">
              <a:solidFill>
                <a:srgbClr val="595959"/>
              </a:solidFill>
            </a:endParaRPr>
          </a:p>
          <a:p>
            <a:pPr indent="-342900" lvl="0" marL="457200" marR="0" rtl="0" algn="l">
              <a:lnSpc>
                <a:spcPct val="100000"/>
              </a:lnSpc>
              <a:spcBef>
                <a:spcPts val="1000"/>
              </a:spcBef>
              <a:spcAft>
                <a:spcPts val="0"/>
              </a:spcAft>
              <a:buClr>
                <a:srgbClr val="595959"/>
              </a:buClr>
              <a:buSzPts val="1800"/>
              <a:buAutoNum type="arabicPeriod"/>
            </a:pPr>
            <a:r>
              <a:rPr lang="en-US" sz="1800">
                <a:solidFill>
                  <a:srgbClr val="595959"/>
                </a:solidFill>
              </a:rPr>
              <a:t>Concept Generation</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Function Decomposition</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Winnowing </a:t>
            </a:r>
            <a:endParaRPr sz="1800">
              <a:solidFill>
                <a:srgbClr val="595959"/>
              </a:solidFill>
            </a:endParaRPr>
          </a:p>
          <a:p>
            <a:pPr indent="-342900" lvl="0" marL="457200" marR="0" rtl="0" algn="l">
              <a:lnSpc>
                <a:spcPct val="100000"/>
              </a:lnSpc>
              <a:spcBef>
                <a:spcPts val="1000"/>
              </a:spcBef>
              <a:spcAft>
                <a:spcPts val="0"/>
              </a:spcAft>
              <a:buClr>
                <a:srgbClr val="595959"/>
              </a:buClr>
              <a:buSzPts val="1800"/>
              <a:buAutoNum type="arabicPeriod"/>
            </a:pPr>
            <a:r>
              <a:rPr lang="en-US" sz="1800">
                <a:solidFill>
                  <a:srgbClr val="595959"/>
                </a:solidFill>
              </a:rPr>
              <a:t>Scoring</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Evaluation Criteria </a:t>
            </a:r>
            <a:endParaRPr sz="1800">
              <a:solidFill>
                <a:srgbClr val="595959"/>
              </a:solidFill>
            </a:endParaRPr>
          </a:p>
          <a:p>
            <a:pPr indent="-342900" lvl="0" marL="457200" rtl="0" algn="l">
              <a:spcBef>
                <a:spcPts val="1000"/>
              </a:spcBef>
              <a:spcAft>
                <a:spcPts val="0"/>
              </a:spcAft>
              <a:buClr>
                <a:srgbClr val="595959"/>
              </a:buClr>
              <a:buSzPts val="1800"/>
              <a:buAutoNum type="arabicPeriod"/>
            </a:pPr>
            <a:r>
              <a:rPr lang="en-US" sz="1800">
                <a:solidFill>
                  <a:srgbClr val="595959"/>
                </a:solidFill>
              </a:rPr>
              <a:t>DFMEA</a:t>
            </a:r>
            <a:endParaRPr sz="1800">
              <a:solidFill>
                <a:srgbClr val="595959"/>
              </a:solidFill>
            </a:endParaRPr>
          </a:p>
          <a:p>
            <a:pPr indent="-342900" lvl="1" marL="914400" rtl="0" algn="l">
              <a:spcBef>
                <a:spcPts val="0"/>
              </a:spcBef>
              <a:spcAft>
                <a:spcPts val="0"/>
              </a:spcAft>
              <a:buClr>
                <a:srgbClr val="595959"/>
              </a:buClr>
              <a:buSzPts val="1800"/>
              <a:buAutoNum type="alphaLcPeriod"/>
            </a:pPr>
            <a:r>
              <a:rPr lang="en-US" sz="1800">
                <a:solidFill>
                  <a:srgbClr val="595959"/>
                </a:solidFill>
              </a:rPr>
              <a:t>High Risk Mitigation</a:t>
            </a:r>
            <a:endParaRPr sz="1800">
              <a:solidFill>
                <a:srgbClr val="595959"/>
              </a:solidFill>
            </a:endParaRPr>
          </a:p>
          <a:p>
            <a:pPr indent="-342900" lvl="0" marL="457200" rtl="0" algn="l">
              <a:spcBef>
                <a:spcPts val="1000"/>
              </a:spcBef>
              <a:spcAft>
                <a:spcPts val="0"/>
              </a:spcAft>
              <a:buClr>
                <a:srgbClr val="595959"/>
              </a:buClr>
              <a:buSzPts val="1800"/>
              <a:buAutoNum type="arabicPeriod"/>
            </a:pPr>
            <a:r>
              <a:rPr lang="en-US" sz="1800">
                <a:solidFill>
                  <a:srgbClr val="595959"/>
                </a:solidFill>
              </a:rPr>
              <a:t>Project Outcome</a:t>
            </a:r>
            <a:endParaRPr sz="1800">
              <a:solidFill>
                <a:srgbClr val="595959"/>
              </a:solidFill>
            </a:endParaRPr>
          </a:p>
          <a:p>
            <a:pPr indent="0" lvl="0" marL="0" rtl="0" algn="l">
              <a:spcBef>
                <a:spcPts val="1600"/>
              </a:spcBef>
              <a:spcAft>
                <a:spcPts val="0"/>
              </a:spcAft>
              <a:buNone/>
            </a:pPr>
            <a:r>
              <a:t/>
            </a:r>
            <a:endParaRPr sz="1800">
              <a:solidFill>
                <a:srgbClr val="595959"/>
              </a:solidFill>
            </a:endParaRPr>
          </a:p>
          <a:p>
            <a:pPr indent="0" lvl="0" marL="0" rtl="0" algn="ctr">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a:p>
            <a:pPr indent="0" lvl="0" marL="0" rtl="0" algn="ctr">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a:p>
            <a:pPr indent="0" lvl="0" marL="0" rtl="0" algn="ctr">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a:p>
            <a:pPr indent="0" lvl="0" marL="0" rtl="0" algn="l">
              <a:spcBef>
                <a:spcPts val="1600"/>
              </a:spcBef>
              <a:spcAft>
                <a:spcPts val="0"/>
              </a:spcAft>
              <a:buNone/>
            </a:pPr>
            <a:r>
              <a:t/>
            </a:r>
            <a:endParaRPr sz="1800">
              <a:solidFill>
                <a:srgbClr val="595959"/>
              </a:solidFill>
            </a:endParaRPr>
          </a:p>
          <a:p>
            <a:pPr indent="0" lvl="0" marL="914400" marR="0" rtl="0" algn="l">
              <a:lnSpc>
                <a:spcPct val="100000"/>
              </a:lnSpc>
              <a:spcBef>
                <a:spcPts val="1600"/>
              </a:spcBef>
              <a:spcAft>
                <a:spcPts val="0"/>
              </a:spcAft>
              <a:buNone/>
            </a:pPr>
            <a:r>
              <a:t/>
            </a:r>
            <a:endParaRPr sz="18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g755d348399_0_0"/>
          <p:cNvSpPr txBox="1"/>
          <p:nvPr/>
        </p:nvSpPr>
        <p:spPr>
          <a:xfrm>
            <a:off x="251725" y="735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Strategy</a:t>
            </a:r>
            <a:endParaRPr b="0" i="0" sz="2800" u="none" cap="none" strike="noStrike">
              <a:solidFill>
                <a:srgbClr val="000000"/>
              </a:solidFill>
              <a:latin typeface="Arial"/>
              <a:ea typeface="Arial"/>
              <a:cs typeface="Arial"/>
              <a:sym typeface="Arial"/>
            </a:endParaRPr>
          </a:p>
        </p:txBody>
      </p:sp>
      <p:sp>
        <p:nvSpPr>
          <p:cNvPr id="158" name="Google Shape;158;g755d348399_0_0"/>
          <p:cNvSpPr txBox="1"/>
          <p:nvPr/>
        </p:nvSpPr>
        <p:spPr>
          <a:xfrm>
            <a:off x="193825" y="1128225"/>
            <a:ext cx="58377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rgbClr val="595959"/>
              </a:buClr>
              <a:buSzPts val="1800"/>
              <a:buAutoNum type="arabicPeriod"/>
            </a:pPr>
            <a:r>
              <a:rPr lang="en-US" sz="1800">
                <a:solidFill>
                  <a:srgbClr val="595959"/>
                </a:solidFill>
              </a:rPr>
              <a:t>More front-end work allows for </a:t>
            </a:r>
            <a:r>
              <a:rPr lang="en-US" sz="1800">
                <a:solidFill>
                  <a:srgbClr val="595959"/>
                </a:solidFill>
              </a:rPr>
              <a:t>buffer week</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Split tasks based on individual strengths</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Efficient meetings - more work, less talk</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Effective communication </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Organized Google Drive (see right)</a:t>
            </a:r>
            <a:endParaRPr sz="1800">
              <a:solidFill>
                <a:srgbClr val="595959"/>
              </a:solidFill>
            </a:endParaRPr>
          </a:p>
          <a:p>
            <a:pPr indent="0" lvl="0" marL="457200" marR="0" rtl="0" algn="l">
              <a:lnSpc>
                <a:spcPct val="100000"/>
              </a:lnSpc>
              <a:spcBef>
                <a:spcPts val="1600"/>
              </a:spcBef>
              <a:spcAft>
                <a:spcPts val="0"/>
              </a:spcAft>
              <a:buNone/>
            </a:pPr>
            <a:r>
              <a:rPr lang="en-US" sz="1200">
                <a:solidFill>
                  <a:srgbClr val="FFFFFF"/>
                </a:solidFill>
                <a:latin typeface="Nunito"/>
                <a:ea typeface="Nunito"/>
                <a:cs typeface="Nunito"/>
                <a:sym typeface="Nunito"/>
              </a:rPr>
              <a:t>S</a:t>
            </a:r>
            <a:endParaRPr sz="1800">
              <a:solidFill>
                <a:srgbClr val="595959"/>
              </a:solidFill>
            </a:endParaRPr>
          </a:p>
          <a:p>
            <a:pPr indent="0" lvl="0" marL="0" marR="0" rtl="0" algn="l">
              <a:lnSpc>
                <a:spcPct val="100000"/>
              </a:lnSpc>
              <a:spcBef>
                <a:spcPts val="1600"/>
              </a:spcBef>
              <a:spcAft>
                <a:spcPts val="0"/>
              </a:spcAft>
              <a:buNone/>
            </a:pPr>
            <a:r>
              <a:t/>
            </a:r>
            <a:endParaRPr sz="1200">
              <a:solidFill>
                <a:srgbClr val="FFFFFF"/>
              </a:solidFill>
              <a:latin typeface="Nunito"/>
              <a:ea typeface="Nunito"/>
              <a:cs typeface="Nunito"/>
              <a:sym typeface="Nunito"/>
            </a:endParaRPr>
          </a:p>
          <a:p>
            <a:pPr indent="0" lvl="0" marL="0" rtl="0" algn="ctr">
              <a:spcBef>
                <a:spcPts val="0"/>
              </a:spcBef>
              <a:spcAft>
                <a:spcPts val="0"/>
              </a:spcAft>
              <a:buNone/>
            </a:pPr>
            <a:r>
              <a:t/>
            </a:r>
            <a:endParaRPr sz="1800">
              <a:solidFill>
                <a:srgbClr val="595959"/>
              </a:solidFill>
            </a:endParaRPr>
          </a:p>
          <a:p>
            <a:pPr indent="0" lvl="0" marL="914400" marR="0" rtl="0" algn="l">
              <a:lnSpc>
                <a:spcPct val="100000"/>
              </a:lnSpc>
              <a:spcBef>
                <a:spcPts val="1600"/>
              </a:spcBef>
              <a:spcAft>
                <a:spcPts val="0"/>
              </a:spcAft>
              <a:buNone/>
            </a:pPr>
            <a:r>
              <a:t/>
            </a:r>
            <a:endParaRPr sz="1800">
              <a:solidFill>
                <a:srgbClr val="595959"/>
              </a:solidFill>
            </a:endParaRPr>
          </a:p>
        </p:txBody>
      </p:sp>
      <p:grpSp>
        <p:nvGrpSpPr>
          <p:cNvPr id="159" name="Google Shape;159;g755d348399_0_0"/>
          <p:cNvGrpSpPr/>
          <p:nvPr/>
        </p:nvGrpSpPr>
        <p:grpSpPr>
          <a:xfrm>
            <a:off x="311700" y="4807225"/>
            <a:ext cx="7542900" cy="237900"/>
            <a:chOff x="67650" y="4807225"/>
            <a:chExt cx="7542900" cy="237900"/>
          </a:xfrm>
        </p:grpSpPr>
        <p:sp>
          <p:nvSpPr>
            <p:cNvPr id="160" name="Google Shape;160;g755d348399_0_0"/>
            <p:cNvSpPr/>
            <p:nvPr/>
          </p:nvSpPr>
          <p:spPr>
            <a:xfrm>
              <a:off x="67650" y="4807225"/>
              <a:ext cx="14865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161" name="Google Shape;161;g755d348399_0_0"/>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162" name="Google Shape;162;g755d348399_0_0"/>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163" name="Google Shape;163;g755d348399_0_0"/>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164" name="Google Shape;164;g755d348399_0_0"/>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pic>
        <p:nvPicPr>
          <p:cNvPr id="165" name="Google Shape;165;g755d348399_0_0"/>
          <p:cNvPicPr preferRelativeResize="0"/>
          <p:nvPr/>
        </p:nvPicPr>
        <p:blipFill>
          <a:blip r:embed="rId3">
            <a:alphaModFix/>
          </a:blip>
          <a:stretch>
            <a:fillRect/>
          </a:stretch>
        </p:blipFill>
        <p:spPr>
          <a:xfrm>
            <a:off x="6031525" y="637041"/>
            <a:ext cx="2464675" cy="386942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g7449406c0d_2_25"/>
          <p:cNvSpPr/>
          <p:nvPr/>
        </p:nvSpPr>
        <p:spPr>
          <a:xfrm>
            <a:off x="5670204" y="2313450"/>
            <a:ext cx="84300" cy="93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7449406c0d_2_25"/>
          <p:cNvSpPr txBox="1"/>
          <p:nvPr/>
        </p:nvSpPr>
        <p:spPr>
          <a:xfrm>
            <a:off x="4909950" y="2493738"/>
            <a:ext cx="92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Oct 9</a:t>
            </a:r>
            <a:endParaRPr/>
          </a:p>
        </p:txBody>
      </p:sp>
      <p:sp>
        <p:nvSpPr>
          <p:cNvPr id="172" name="Google Shape;172;g7449406c0d_2_25"/>
          <p:cNvSpPr/>
          <p:nvPr/>
        </p:nvSpPr>
        <p:spPr>
          <a:xfrm>
            <a:off x="652325" y="2858029"/>
            <a:ext cx="1788019" cy="1560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g7449406c0d_2_25"/>
          <p:cNvGrpSpPr/>
          <p:nvPr/>
        </p:nvGrpSpPr>
        <p:grpSpPr>
          <a:xfrm>
            <a:off x="172406" y="880812"/>
            <a:ext cx="1788019" cy="2109788"/>
            <a:chOff x="406950" y="1102274"/>
            <a:chExt cx="1958400" cy="2109788"/>
          </a:xfrm>
        </p:grpSpPr>
        <p:grpSp>
          <p:nvGrpSpPr>
            <p:cNvPr id="174" name="Google Shape;174;g7449406c0d_2_25"/>
            <p:cNvGrpSpPr/>
            <p:nvPr/>
          </p:nvGrpSpPr>
          <p:grpSpPr>
            <a:xfrm>
              <a:off x="879128" y="2553182"/>
              <a:ext cx="92400" cy="658880"/>
              <a:chOff x="843677" y="2316817"/>
              <a:chExt cx="92400" cy="658880"/>
            </a:xfrm>
          </p:grpSpPr>
          <p:cxnSp>
            <p:nvCxnSpPr>
              <p:cNvPr id="175" name="Google Shape;175;g7449406c0d_2_25"/>
              <p:cNvCxnSpPr/>
              <p:nvPr/>
            </p:nvCxnSpPr>
            <p:spPr>
              <a:xfrm>
                <a:off x="887019" y="2381097"/>
                <a:ext cx="4800" cy="594600"/>
              </a:xfrm>
              <a:prstGeom prst="straightConnector1">
                <a:avLst/>
              </a:prstGeom>
              <a:noFill/>
              <a:ln cap="flat" cmpd="sng" w="9525">
                <a:solidFill>
                  <a:srgbClr val="000000"/>
                </a:solidFill>
                <a:prstDash val="solid"/>
                <a:round/>
                <a:headEnd len="sm" w="sm" type="none"/>
                <a:tailEnd len="sm" w="sm" type="none"/>
              </a:ln>
            </p:spPr>
          </p:cxnSp>
          <p:sp>
            <p:nvSpPr>
              <p:cNvPr id="176" name="Google Shape;176;g7449406c0d_2_25"/>
              <p:cNvSpPr/>
              <p:nvPr/>
            </p:nvSpPr>
            <p:spPr>
              <a:xfrm>
                <a:off x="843677" y="2316817"/>
                <a:ext cx="92400" cy="93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g7449406c0d_2_25"/>
            <p:cNvSpPr txBox="1"/>
            <p:nvPr/>
          </p:nvSpPr>
          <p:spPr>
            <a:xfrm>
              <a:off x="406950" y="1102274"/>
              <a:ext cx="19584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Scope Definition</a:t>
              </a:r>
              <a:endParaRPr b="1"/>
            </a:p>
            <a:p>
              <a:pPr indent="-317500" lvl="0" marL="457200" rtl="0" algn="l">
                <a:spcBef>
                  <a:spcPts val="0"/>
                </a:spcBef>
                <a:spcAft>
                  <a:spcPts val="0"/>
                </a:spcAft>
                <a:buSzPts val="1400"/>
                <a:buChar char="●"/>
              </a:pPr>
              <a:r>
                <a:rPr lang="en-US"/>
                <a:t>Background </a:t>
              </a:r>
              <a:endParaRPr/>
            </a:p>
            <a:p>
              <a:pPr indent="-317500" lvl="0" marL="457200" rtl="0" algn="l">
                <a:spcBef>
                  <a:spcPts val="0"/>
                </a:spcBef>
                <a:spcAft>
                  <a:spcPts val="0"/>
                </a:spcAft>
                <a:buSzPts val="1400"/>
                <a:buChar char="●"/>
              </a:pPr>
              <a:r>
                <a:rPr lang="en-US"/>
                <a:t>Stakeholders</a:t>
              </a:r>
              <a:endParaRPr/>
            </a:p>
            <a:p>
              <a:pPr indent="-317500" lvl="0" marL="457200" rtl="0" algn="l">
                <a:spcBef>
                  <a:spcPts val="0"/>
                </a:spcBef>
                <a:spcAft>
                  <a:spcPts val="0"/>
                </a:spcAft>
                <a:buSzPts val="1400"/>
                <a:buChar char="●"/>
              </a:pPr>
              <a:r>
                <a:rPr lang="en-US"/>
                <a:t>Needs</a:t>
              </a:r>
              <a:endParaRPr/>
            </a:p>
            <a:p>
              <a:pPr indent="-317500" lvl="0" marL="457200" rtl="0" algn="l">
                <a:spcBef>
                  <a:spcPts val="0"/>
                </a:spcBef>
                <a:spcAft>
                  <a:spcPts val="0"/>
                </a:spcAft>
                <a:buSzPts val="1400"/>
                <a:buChar char="●"/>
              </a:pPr>
              <a:r>
                <a:rPr lang="en-US"/>
                <a:t>Requirements</a:t>
              </a:r>
              <a:endParaRPr/>
            </a:p>
          </p:txBody>
        </p:sp>
      </p:grpSp>
      <p:grpSp>
        <p:nvGrpSpPr>
          <p:cNvPr id="178" name="Google Shape;178;g7449406c0d_2_25"/>
          <p:cNvGrpSpPr/>
          <p:nvPr/>
        </p:nvGrpSpPr>
        <p:grpSpPr>
          <a:xfrm>
            <a:off x="1367800" y="2857982"/>
            <a:ext cx="2536339" cy="1547633"/>
            <a:chOff x="1972657" y="3079467"/>
            <a:chExt cx="2970300" cy="1475201"/>
          </a:xfrm>
        </p:grpSpPr>
        <p:sp>
          <p:nvSpPr>
            <p:cNvPr id="179" name="Google Shape;179;g7449406c0d_2_25"/>
            <p:cNvSpPr/>
            <p:nvPr/>
          </p:nvSpPr>
          <p:spPr>
            <a:xfrm>
              <a:off x="2890943" y="3079486"/>
              <a:ext cx="1958400" cy="1488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g7449406c0d_2_25"/>
            <p:cNvGrpSpPr/>
            <p:nvPr/>
          </p:nvGrpSpPr>
          <p:grpSpPr>
            <a:xfrm>
              <a:off x="1972657" y="3079467"/>
              <a:ext cx="2970300" cy="1475201"/>
              <a:chOff x="1972657" y="3079467"/>
              <a:chExt cx="2970300" cy="1475201"/>
            </a:xfrm>
          </p:grpSpPr>
          <p:grpSp>
            <p:nvGrpSpPr>
              <p:cNvPr id="181" name="Google Shape;181;g7449406c0d_2_25"/>
              <p:cNvGrpSpPr/>
              <p:nvPr/>
            </p:nvGrpSpPr>
            <p:grpSpPr>
              <a:xfrm rot="10800000">
                <a:off x="2849073" y="3079467"/>
                <a:ext cx="92400" cy="411825"/>
                <a:chOff x="2070100" y="2563700"/>
                <a:chExt cx="92400" cy="411825"/>
              </a:xfrm>
            </p:grpSpPr>
            <p:cxnSp>
              <p:nvCxnSpPr>
                <p:cNvPr id="182" name="Google Shape;182;g7449406c0d_2_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3" name="Google Shape;183;g7449406c0d_2_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g7449406c0d_2_25"/>
              <p:cNvSpPr txBox="1"/>
              <p:nvPr/>
            </p:nvSpPr>
            <p:spPr>
              <a:xfrm>
                <a:off x="1972657" y="3610868"/>
                <a:ext cx="29703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Concept Generation</a:t>
                </a:r>
                <a:endParaRPr b="1"/>
              </a:p>
              <a:p>
                <a:pPr indent="-317500" lvl="0" marL="457200" rtl="0" algn="l">
                  <a:spcBef>
                    <a:spcPts val="0"/>
                  </a:spcBef>
                  <a:spcAft>
                    <a:spcPts val="0"/>
                  </a:spcAft>
                  <a:buSzPts val="1400"/>
                  <a:buChar char="●"/>
                </a:pPr>
                <a:r>
                  <a:rPr lang="en-US"/>
                  <a:t>Function decomposition</a:t>
                </a:r>
                <a:endParaRPr/>
              </a:p>
              <a:p>
                <a:pPr indent="-317500" lvl="0" marL="457200" rtl="0" algn="l">
                  <a:spcBef>
                    <a:spcPts val="0"/>
                  </a:spcBef>
                  <a:spcAft>
                    <a:spcPts val="0"/>
                  </a:spcAft>
                  <a:buSzPts val="1400"/>
                  <a:buChar char="●"/>
                </a:pPr>
                <a:r>
                  <a:rPr lang="en-US"/>
                  <a:t>Two C-Sketch rounds</a:t>
                </a:r>
                <a:endParaRPr/>
              </a:p>
              <a:p>
                <a:pPr indent="-317500" lvl="0" marL="457200" rtl="0" algn="l">
                  <a:spcBef>
                    <a:spcPts val="0"/>
                  </a:spcBef>
                  <a:spcAft>
                    <a:spcPts val="0"/>
                  </a:spcAft>
                  <a:buSzPts val="1400"/>
                  <a:buChar char="●"/>
                </a:pPr>
                <a:r>
                  <a:rPr lang="en-US"/>
                  <a:t>DFMEA 1</a:t>
                </a:r>
                <a:endParaRPr/>
              </a:p>
              <a:p>
                <a:pPr indent="-317500" lvl="0" marL="457200" rtl="0" algn="l">
                  <a:spcBef>
                    <a:spcPts val="0"/>
                  </a:spcBef>
                  <a:spcAft>
                    <a:spcPts val="0"/>
                  </a:spcAft>
                  <a:buSzPts val="1400"/>
                  <a:buChar char="●"/>
                </a:pPr>
                <a:r>
                  <a:rPr lang="en-US"/>
                  <a:t>Winnowing</a:t>
                </a:r>
                <a:endParaRPr/>
              </a:p>
              <a:p>
                <a:pPr indent="0" lvl="0" marL="457200" rtl="0" algn="l">
                  <a:spcBef>
                    <a:spcPts val="0"/>
                  </a:spcBef>
                  <a:spcAft>
                    <a:spcPts val="0"/>
                  </a:spcAft>
                  <a:buNone/>
                </a:pPr>
                <a:r>
                  <a:t/>
                </a:r>
                <a:endParaRPr b="1" sz="1200"/>
              </a:p>
              <a:p>
                <a:pPr indent="0" lvl="0" marL="0" rtl="0" algn="l">
                  <a:spcBef>
                    <a:spcPts val="0"/>
                  </a:spcBef>
                  <a:spcAft>
                    <a:spcPts val="1600"/>
                  </a:spcAft>
                  <a:buNone/>
                </a:pPr>
                <a:r>
                  <a:t/>
                </a:r>
                <a:endParaRPr b="1" sz="1200"/>
              </a:p>
            </p:txBody>
          </p:sp>
        </p:grpSp>
      </p:grpSp>
      <p:grpSp>
        <p:nvGrpSpPr>
          <p:cNvPr id="185" name="Google Shape;185;g7449406c0d_2_25"/>
          <p:cNvGrpSpPr/>
          <p:nvPr/>
        </p:nvGrpSpPr>
        <p:grpSpPr>
          <a:xfrm>
            <a:off x="7864275" y="2857975"/>
            <a:ext cx="3221100" cy="1624550"/>
            <a:chOff x="4459975" y="2857875"/>
            <a:chExt cx="3221100" cy="1624550"/>
          </a:xfrm>
        </p:grpSpPr>
        <p:sp>
          <p:nvSpPr>
            <p:cNvPr id="186" name="Google Shape;186;g7449406c0d_2_25"/>
            <p:cNvSpPr/>
            <p:nvPr/>
          </p:nvSpPr>
          <p:spPr>
            <a:xfrm>
              <a:off x="4971275" y="2857875"/>
              <a:ext cx="507000" cy="156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7449406c0d_2_25"/>
            <p:cNvSpPr txBox="1"/>
            <p:nvPr/>
          </p:nvSpPr>
          <p:spPr>
            <a:xfrm>
              <a:off x="4459975" y="3538625"/>
              <a:ext cx="3221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Presentation</a:t>
              </a:r>
              <a:endParaRPr b="1"/>
            </a:p>
            <a:p>
              <a:pPr indent="0" lvl="0" marL="0" rtl="0" algn="l">
                <a:spcBef>
                  <a:spcPts val="0"/>
                </a:spcBef>
                <a:spcAft>
                  <a:spcPts val="0"/>
                </a:spcAft>
                <a:buNone/>
              </a:pPr>
              <a:r>
                <a:t/>
              </a:r>
              <a:endParaRPr b="1" sz="1200"/>
            </a:p>
            <a:p>
              <a:pPr indent="0" lvl="0" marL="0" rtl="0" algn="l">
                <a:spcBef>
                  <a:spcPts val="0"/>
                </a:spcBef>
                <a:spcAft>
                  <a:spcPts val="1600"/>
                </a:spcAft>
                <a:buNone/>
              </a:pPr>
              <a:r>
                <a:t/>
              </a:r>
              <a:endParaRPr b="1" sz="1200"/>
            </a:p>
          </p:txBody>
        </p:sp>
        <p:grpSp>
          <p:nvGrpSpPr>
            <p:cNvPr id="188" name="Google Shape;188;g7449406c0d_2_25"/>
            <p:cNvGrpSpPr/>
            <p:nvPr/>
          </p:nvGrpSpPr>
          <p:grpSpPr>
            <a:xfrm rot="10800000">
              <a:off x="5178585" y="2857928"/>
              <a:ext cx="92400" cy="773100"/>
              <a:chOff x="1990450" y="2202366"/>
              <a:chExt cx="92400" cy="773100"/>
            </a:xfrm>
          </p:grpSpPr>
          <p:cxnSp>
            <p:nvCxnSpPr>
              <p:cNvPr id="189" name="Google Shape;189;g7449406c0d_2_25"/>
              <p:cNvCxnSpPr>
                <a:stCxn id="190" idx="4"/>
              </p:cNvCxnSpPr>
              <p:nvPr/>
            </p:nvCxnSpPr>
            <p:spPr>
              <a:xfrm>
                <a:off x="2036650" y="2294766"/>
                <a:ext cx="0" cy="680700"/>
              </a:xfrm>
              <a:prstGeom prst="straightConnector1">
                <a:avLst/>
              </a:prstGeom>
              <a:noFill/>
              <a:ln cap="flat" cmpd="sng" w="9525">
                <a:solidFill>
                  <a:srgbClr val="000000"/>
                </a:solidFill>
                <a:prstDash val="solid"/>
                <a:round/>
                <a:headEnd len="sm" w="sm" type="none"/>
                <a:tailEnd len="sm" w="sm" type="none"/>
              </a:ln>
            </p:spPr>
          </p:cxnSp>
          <p:sp>
            <p:nvSpPr>
              <p:cNvPr id="190" name="Google Shape;190;g7449406c0d_2_25"/>
              <p:cNvSpPr/>
              <p:nvPr/>
            </p:nvSpPr>
            <p:spPr>
              <a:xfrm>
                <a:off x="1990450" y="2202366"/>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1" name="Google Shape;191;g7449406c0d_2_25"/>
          <p:cNvSpPr/>
          <p:nvPr/>
        </p:nvSpPr>
        <p:spPr>
          <a:xfrm>
            <a:off x="5400900" y="2857875"/>
            <a:ext cx="2391600" cy="1560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g7449406c0d_2_25"/>
          <p:cNvGrpSpPr/>
          <p:nvPr/>
        </p:nvGrpSpPr>
        <p:grpSpPr>
          <a:xfrm>
            <a:off x="4923300" y="2858100"/>
            <a:ext cx="2820300" cy="1657725"/>
            <a:chOff x="4739800" y="2857825"/>
            <a:chExt cx="2820300" cy="1657725"/>
          </a:xfrm>
        </p:grpSpPr>
        <p:sp>
          <p:nvSpPr>
            <p:cNvPr id="193" name="Google Shape;193;g7449406c0d_2_25"/>
            <p:cNvSpPr/>
            <p:nvPr/>
          </p:nvSpPr>
          <p:spPr>
            <a:xfrm>
              <a:off x="5009000" y="2857875"/>
              <a:ext cx="507000" cy="156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7449406c0d_2_25"/>
            <p:cNvSpPr txBox="1"/>
            <p:nvPr/>
          </p:nvSpPr>
          <p:spPr>
            <a:xfrm>
              <a:off x="4739800" y="3571750"/>
              <a:ext cx="28203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CSR</a:t>
              </a:r>
              <a:endParaRPr b="1"/>
            </a:p>
            <a:p>
              <a:pPr indent="0" lvl="0" marL="0" rtl="0" algn="l">
                <a:spcBef>
                  <a:spcPts val="0"/>
                </a:spcBef>
                <a:spcAft>
                  <a:spcPts val="0"/>
                </a:spcAft>
                <a:buNone/>
              </a:pPr>
              <a:r>
                <a:t/>
              </a:r>
              <a:endParaRPr b="1" sz="1200"/>
            </a:p>
            <a:p>
              <a:pPr indent="0" lvl="0" marL="0" rtl="0" algn="l">
                <a:spcBef>
                  <a:spcPts val="0"/>
                </a:spcBef>
                <a:spcAft>
                  <a:spcPts val="1600"/>
                </a:spcAft>
                <a:buNone/>
              </a:pPr>
              <a:r>
                <a:t/>
              </a:r>
              <a:endParaRPr b="1" sz="1200"/>
            </a:p>
          </p:txBody>
        </p:sp>
        <p:grpSp>
          <p:nvGrpSpPr>
            <p:cNvPr id="195" name="Google Shape;195;g7449406c0d_2_25"/>
            <p:cNvGrpSpPr/>
            <p:nvPr/>
          </p:nvGrpSpPr>
          <p:grpSpPr>
            <a:xfrm rot="10800000">
              <a:off x="4962798" y="2857825"/>
              <a:ext cx="92400" cy="773203"/>
              <a:chOff x="2206238" y="2202366"/>
              <a:chExt cx="92400" cy="773203"/>
            </a:xfrm>
          </p:grpSpPr>
          <p:cxnSp>
            <p:nvCxnSpPr>
              <p:cNvPr id="196" name="Google Shape;196;g7449406c0d_2_25"/>
              <p:cNvCxnSpPr/>
              <p:nvPr/>
            </p:nvCxnSpPr>
            <p:spPr>
              <a:xfrm flipH="1">
                <a:off x="2252560" y="2258869"/>
                <a:ext cx="5400" cy="716700"/>
              </a:xfrm>
              <a:prstGeom prst="straightConnector1">
                <a:avLst/>
              </a:prstGeom>
              <a:noFill/>
              <a:ln cap="flat" cmpd="sng" w="9525">
                <a:solidFill>
                  <a:srgbClr val="000000"/>
                </a:solidFill>
                <a:prstDash val="solid"/>
                <a:round/>
                <a:headEnd len="sm" w="sm" type="none"/>
                <a:tailEnd len="sm" w="sm" type="none"/>
              </a:ln>
            </p:spPr>
          </p:cxnSp>
          <p:sp>
            <p:nvSpPr>
              <p:cNvPr id="197" name="Google Shape;197;g7449406c0d_2_25"/>
              <p:cNvSpPr/>
              <p:nvPr/>
            </p:nvSpPr>
            <p:spPr>
              <a:xfrm>
                <a:off x="2206238" y="2202366"/>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 name="Google Shape;198;g7449406c0d_2_25"/>
          <p:cNvSpPr/>
          <p:nvPr/>
        </p:nvSpPr>
        <p:spPr>
          <a:xfrm>
            <a:off x="7792475" y="2857875"/>
            <a:ext cx="507000" cy="156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g7449406c0d_2_25"/>
          <p:cNvCxnSpPr/>
          <p:nvPr/>
        </p:nvCxnSpPr>
        <p:spPr>
          <a:xfrm>
            <a:off x="8045825" y="2354550"/>
            <a:ext cx="300" cy="629100"/>
          </a:xfrm>
          <a:prstGeom prst="straightConnector1">
            <a:avLst/>
          </a:prstGeom>
          <a:noFill/>
          <a:ln cap="flat" cmpd="sng" w="9525">
            <a:solidFill>
              <a:srgbClr val="000000"/>
            </a:solidFill>
            <a:prstDash val="solid"/>
            <a:round/>
            <a:headEnd len="sm" w="sm" type="none"/>
            <a:tailEnd len="sm" w="sm" type="none"/>
          </a:ln>
        </p:spPr>
      </p:cxnSp>
      <p:sp>
        <p:nvSpPr>
          <p:cNvPr id="200" name="Google Shape;200;g7449406c0d_2_25"/>
          <p:cNvSpPr/>
          <p:nvPr/>
        </p:nvSpPr>
        <p:spPr>
          <a:xfrm>
            <a:off x="8003799" y="2295144"/>
            <a:ext cx="843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7449406c0d_2_25"/>
          <p:cNvSpPr txBox="1"/>
          <p:nvPr/>
        </p:nvSpPr>
        <p:spPr>
          <a:xfrm>
            <a:off x="7654200" y="1946888"/>
            <a:ext cx="10551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Report</a:t>
            </a:r>
            <a:endParaRPr b="1"/>
          </a:p>
        </p:txBody>
      </p:sp>
      <p:sp>
        <p:nvSpPr>
          <p:cNvPr id="202" name="Google Shape;202;g7449406c0d_2_25"/>
          <p:cNvSpPr txBox="1"/>
          <p:nvPr/>
        </p:nvSpPr>
        <p:spPr>
          <a:xfrm>
            <a:off x="5255975" y="880800"/>
            <a:ext cx="25365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Design</a:t>
            </a:r>
            <a:endParaRPr b="1"/>
          </a:p>
          <a:p>
            <a:pPr indent="-317500" lvl="0" marL="457200" rtl="0" algn="l">
              <a:spcBef>
                <a:spcPts val="0"/>
              </a:spcBef>
              <a:spcAft>
                <a:spcPts val="0"/>
              </a:spcAft>
              <a:buSzPts val="1400"/>
              <a:buChar char="●"/>
            </a:pPr>
            <a:r>
              <a:rPr lang="en-US"/>
              <a:t>Calculations &amp; analysis </a:t>
            </a:r>
            <a:endParaRPr/>
          </a:p>
          <a:p>
            <a:pPr indent="-317500" lvl="0" marL="457200" rtl="0" algn="l">
              <a:spcBef>
                <a:spcPts val="0"/>
              </a:spcBef>
              <a:spcAft>
                <a:spcPts val="0"/>
              </a:spcAft>
              <a:buSzPts val="1400"/>
              <a:buChar char="●"/>
            </a:pPr>
            <a:r>
              <a:rPr lang="en-US"/>
              <a:t>DFMEA 3</a:t>
            </a:r>
            <a:endParaRPr/>
          </a:p>
          <a:p>
            <a:pPr indent="-317500" lvl="0" marL="457200" rtl="0" algn="l">
              <a:spcBef>
                <a:spcPts val="0"/>
              </a:spcBef>
              <a:spcAft>
                <a:spcPts val="0"/>
              </a:spcAft>
              <a:buSzPts val="1400"/>
              <a:buChar char="●"/>
            </a:pPr>
            <a:r>
              <a:rPr lang="en-US"/>
              <a:t>CAD &amp; drawings</a:t>
            </a:r>
            <a:endParaRPr/>
          </a:p>
          <a:p>
            <a:pPr indent="-317500" lvl="0" marL="457200" rtl="0" algn="l">
              <a:spcBef>
                <a:spcPts val="0"/>
              </a:spcBef>
              <a:spcAft>
                <a:spcPts val="0"/>
              </a:spcAft>
              <a:buSzPts val="1400"/>
              <a:buChar char="●"/>
            </a:pPr>
            <a:r>
              <a:rPr lang="en-US"/>
              <a:t>MATLAB optimization</a:t>
            </a:r>
            <a:endParaRPr/>
          </a:p>
          <a:p>
            <a:pPr indent="-317500" lvl="0" marL="457200" rtl="0" algn="l">
              <a:spcBef>
                <a:spcPts val="0"/>
              </a:spcBef>
              <a:spcAft>
                <a:spcPts val="0"/>
              </a:spcAft>
              <a:buSzPts val="1400"/>
              <a:buChar char="●"/>
            </a:pPr>
            <a:r>
              <a:rPr lang="en-US"/>
              <a:t>LCA &amp; costing</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03" name="Google Shape;203;g7449406c0d_2_25"/>
          <p:cNvCxnSpPr/>
          <p:nvPr/>
        </p:nvCxnSpPr>
        <p:spPr>
          <a:xfrm flipH="1">
            <a:off x="5710125" y="2419975"/>
            <a:ext cx="4500" cy="594300"/>
          </a:xfrm>
          <a:prstGeom prst="straightConnector1">
            <a:avLst/>
          </a:prstGeom>
          <a:noFill/>
          <a:ln cap="flat" cmpd="sng" w="9525">
            <a:solidFill>
              <a:srgbClr val="000000"/>
            </a:solidFill>
            <a:prstDash val="solid"/>
            <a:round/>
            <a:headEnd len="sm" w="sm" type="none"/>
            <a:tailEnd len="sm" w="sm" type="none"/>
          </a:ln>
        </p:spPr>
      </p:cxnSp>
      <p:sp>
        <p:nvSpPr>
          <p:cNvPr id="204" name="Google Shape;204;g7449406c0d_2_25"/>
          <p:cNvSpPr txBox="1"/>
          <p:nvPr/>
        </p:nvSpPr>
        <p:spPr>
          <a:xfrm>
            <a:off x="311700" y="2983575"/>
            <a:ext cx="7065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Sept 9</a:t>
            </a:r>
            <a:endParaRPr/>
          </a:p>
        </p:txBody>
      </p:sp>
      <p:sp>
        <p:nvSpPr>
          <p:cNvPr id="205" name="Google Shape;205;g7449406c0d_2_25"/>
          <p:cNvSpPr txBox="1"/>
          <p:nvPr/>
        </p:nvSpPr>
        <p:spPr>
          <a:xfrm>
            <a:off x="1816100" y="2493750"/>
            <a:ext cx="92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Sept 16</a:t>
            </a:r>
            <a:endParaRPr/>
          </a:p>
        </p:txBody>
      </p:sp>
      <p:sp>
        <p:nvSpPr>
          <p:cNvPr id="206" name="Google Shape;206;g7449406c0d_2_25"/>
          <p:cNvSpPr txBox="1"/>
          <p:nvPr/>
        </p:nvSpPr>
        <p:spPr>
          <a:xfrm>
            <a:off x="3218325" y="2983563"/>
            <a:ext cx="92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Sept 23</a:t>
            </a:r>
            <a:endParaRPr/>
          </a:p>
        </p:txBody>
      </p:sp>
      <p:sp>
        <p:nvSpPr>
          <p:cNvPr id="207" name="Google Shape;207;g7449406c0d_2_25"/>
          <p:cNvSpPr txBox="1"/>
          <p:nvPr/>
        </p:nvSpPr>
        <p:spPr>
          <a:xfrm>
            <a:off x="5360388" y="2983563"/>
            <a:ext cx="92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Oct</a:t>
            </a:r>
            <a:r>
              <a:rPr lang="en-US"/>
              <a:t> 16</a:t>
            </a:r>
            <a:endParaRPr/>
          </a:p>
        </p:txBody>
      </p:sp>
      <p:sp>
        <p:nvSpPr>
          <p:cNvPr id="208" name="Google Shape;208;g7449406c0d_2_25"/>
          <p:cNvSpPr txBox="1"/>
          <p:nvPr/>
        </p:nvSpPr>
        <p:spPr>
          <a:xfrm>
            <a:off x="7622825" y="2983575"/>
            <a:ext cx="8463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Nov 15</a:t>
            </a:r>
            <a:endParaRPr/>
          </a:p>
        </p:txBody>
      </p:sp>
      <p:sp>
        <p:nvSpPr>
          <p:cNvPr id="209" name="Google Shape;209;g7449406c0d_2_25"/>
          <p:cNvSpPr txBox="1"/>
          <p:nvPr/>
        </p:nvSpPr>
        <p:spPr>
          <a:xfrm>
            <a:off x="8299475" y="2493750"/>
            <a:ext cx="92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Nov 20</a:t>
            </a:r>
            <a:endParaRPr/>
          </a:p>
        </p:txBody>
      </p:sp>
      <p:grpSp>
        <p:nvGrpSpPr>
          <p:cNvPr id="210" name="Google Shape;210;g7449406c0d_2_25"/>
          <p:cNvGrpSpPr/>
          <p:nvPr/>
        </p:nvGrpSpPr>
        <p:grpSpPr>
          <a:xfrm>
            <a:off x="2623219" y="880804"/>
            <a:ext cx="2914220" cy="2133060"/>
            <a:chOff x="3772218" y="1103371"/>
            <a:chExt cx="3141000" cy="2108600"/>
          </a:xfrm>
        </p:grpSpPr>
        <p:sp>
          <p:nvSpPr>
            <p:cNvPr id="211" name="Google Shape;211;g7449406c0d_2_25"/>
            <p:cNvSpPr/>
            <p:nvPr/>
          </p:nvSpPr>
          <p:spPr>
            <a:xfrm>
              <a:off x="4849315" y="3057771"/>
              <a:ext cx="1958400" cy="1542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g7449406c0d_2_25"/>
            <p:cNvGrpSpPr/>
            <p:nvPr/>
          </p:nvGrpSpPr>
          <p:grpSpPr>
            <a:xfrm>
              <a:off x="3772218" y="1103371"/>
              <a:ext cx="3141000" cy="2108340"/>
              <a:chOff x="3772218" y="1103371"/>
              <a:chExt cx="3141000" cy="2108340"/>
            </a:xfrm>
          </p:grpSpPr>
          <p:grpSp>
            <p:nvGrpSpPr>
              <p:cNvPr id="213" name="Google Shape;213;g7449406c0d_2_25"/>
              <p:cNvGrpSpPr/>
              <p:nvPr/>
            </p:nvGrpSpPr>
            <p:grpSpPr>
              <a:xfrm>
                <a:off x="4808316" y="2528610"/>
                <a:ext cx="92400" cy="683100"/>
                <a:chOff x="845575" y="2292245"/>
                <a:chExt cx="92400" cy="683100"/>
              </a:xfrm>
            </p:grpSpPr>
            <p:cxnSp>
              <p:nvCxnSpPr>
                <p:cNvPr id="214" name="Google Shape;214;g7449406c0d_2_25"/>
                <p:cNvCxnSpPr>
                  <a:stCxn id="215" idx="4"/>
                </p:cNvCxnSpPr>
                <p:nvPr/>
              </p:nvCxnSpPr>
              <p:spPr>
                <a:xfrm>
                  <a:off x="891775" y="2384645"/>
                  <a:ext cx="0" cy="590700"/>
                </a:xfrm>
                <a:prstGeom prst="straightConnector1">
                  <a:avLst/>
                </a:prstGeom>
                <a:noFill/>
                <a:ln cap="flat" cmpd="sng" w="9525">
                  <a:solidFill>
                    <a:srgbClr val="000000"/>
                  </a:solidFill>
                  <a:prstDash val="solid"/>
                  <a:round/>
                  <a:headEnd len="sm" w="sm" type="none"/>
                  <a:tailEnd len="sm" w="sm" type="none"/>
                </a:ln>
              </p:spPr>
            </p:cxnSp>
            <p:sp>
              <p:nvSpPr>
                <p:cNvPr id="215" name="Google Shape;215;g7449406c0d_2_25"/>
                <p:cNvSpPr/>
                <p:nvPr/>
              </p:nvSpPr>
              <p:spPr>
                <a:xfrm>
                  <a:off x="845575" y="2292245"/>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g7449406c0d_2_25"/>
              <p:cNvSpPr txBox="1"/>
              <p:nvPr/>
            </p:nvSpPr>
            <p:spPr>
              <a:xfrm>
                <a:off x="3772218" y="1103371"/>
                <a:ext cx="31410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Concept Evaluation</a:t>
                </a:r>
                <a:endParaRPr b="1"/>
              </a:p>
              <a:p>
                <a:pPr indent="-317500" lvl="0" marL="457200" rtl="0" algn="l">
                  <a:spcBef>
                    <a:spcPts val="0"/>
                  </a:spcBef>
                  <a:spcAft>
                    <a:spcPts val="0"/>
                  </a:spcAft>
                  <a:buSzPts val="1400"/>
                  <a:buChar char="●"/>
                </a:pPr>
                <a:r>
                  <a:rPr lang="en-US"/>
                  <a:t>Evaluation criteria</a:t>
                </a:r>
                <a:endParaRPr/>
              </a:p>
              <a:p>
                <a:pPr indent="-317500" lvl="0" marL="457200" rtl="0" algn="l">
                  <a:spcBef>
                    <a:spcPts val="0"/>
                  </a:spcBef>
                  <a:spcAft>
                    <a:spcPts val="0"/>
                  </a:spcAft>
                  <a:buSzPts val="1400"/>
                  <a:buChar char="●"/>
                </a:pPr>
                <a:r>
                  <a:rPr lang="en-US"/>
                  <a:t>Scoring</a:t>
                </a:r>
                <a:endParaRPr/>
              </a:p>
              <a:p>
                <a:pPr indent="-317500" lvl="0" marL="457200" rtl="0" algn="l">
                  <a:spcBef>
                    <a:spcPts val="0"/>
                  </a:spcBef>
                  <a:spcAft>
                    <a:spcPts val="0"/>
                  </a:spcAft>
                  <a:buSzPts val="1400"/>
                  <a:buChar char="●"/>
                </a:pPr>
                <a:r>
                  <a:rPr lang="en-US"/>
                  <a:t>Final concept </a:t>
                </a:r>
                <a:endParaRPr/>
              </a:p>
              <a:p>
                <a:pPr indent="-317500" lvl="0" marL="457200" rtl="0" algn="l">
                  <a:spcBef>
                    <a:spcPts val="0"/>
                  </a:spcBef>
                  <a:spcAft>
                    <a:spcPts val="0"/>
                  </a:spcAft>
                  <a:buSzPts val="1400"/>
                  <a:buChar char="●"/>
                </a:pPr>
                <a:r>
                  <a:rPr lang="en-US"/>
                  <a:t>DFMEA 2</a:t>
                </a:r>
                <a:endParaRPr/>
              </a:p>
              <a:p>
                <a:pPr indent="0" lvl="0" marL="0" rtl="0" algn="l">
                  <a:spcBef>
                    <a:spcPts val="0"/>
                  </a:spcBef>
                  <a:spcAft>
                    <a:spcPts val="0"/>
                  </a:spcAft>
                  <a:buNone/>
                </a:pPr>
                <a:r>
                  <a:t/>
                </a:r>
                <a:endParaRPr b="1" sz="1000"/>
              </a:p>
              <a:p>
                <a:pPr indent="0" lvl="0" marL="0" rtl="0" algn="l">
                  <a:spcBef>
                    <a:spcPts val="0"/>
                  </a:spcBef>
                  <a:spcAft>
                    <a:spcPts val="1600"/>
                  </a:spcAft>
                  <a:buNone/>
                </a:pPr>
                <a:r>
                  <a:t/>
                </a:r>
                <a:endParaRPr b="1" sz="1200"/>
              </a:p>
            </p:txBody>
          </p:sp>
        </p:grpSp>
      </p:grpSp>
      <p:grpSp>
        <p:nvGrpSpPr>
          <p:cNvPr id="217" name="Google Shape;217;g7449406c0d_2_25"/>
          <p:cNvGrpSpPr/>
          <p:nvPr/>
        </p:nvGrpSpPr>
        <p:grpSpPr>
          <a:xfrm>
            <a:off x="311700" y="4807225"/>
            <a:ext cx="7542900" cy="237900"/>
            <a:chOff x="67650" y="4807225"/>
            <a:chExt cx="7542900" cy="237900"/>
          </a:xfrm>
        </p:grpSpPr>
        <p:sp>
          <p:nvSpPr>
            <p:cNvPr id="218" name="Google Shape;218;g7449406c0d_2_25"/>
            <p:cNvSpPr/>
            <p:nvPr/>
          </p:nvSpPr>
          <p:spPr>
            <a:xfrm>
              <a:off x="67650" y="4807225"/>
              <a:ext cx="14865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219" name="Google Shape;219;g7449406c0d_2_25"/>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220" name="Google Shape;220;g7449406c0d_2_25"/>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221" name="Google Shape;221;g7449406c0d_2_25"/>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222" name="Google Shape;222;g7449406c0d_2_25"/>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g755d348399_0_12"/>
          <p:cNvSpPr txBox="1"/>
          <p:nvPr/>
        </p:nvSpPr>
        <p:spPr>
          <a:xfrm>
            <a:off x="251725" y="735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Project Risk Management</a:t>
            </a:r>
            <a:endParaRPr b="0" i="0" sz="2800" u="none" cap="none" strike="noStrike">
              <a:solidFill>
                <a:srgbClr val="000000"/>
              </a:solidFill>
              <a:latin typeface="Arial"/>
              <a:ea typeface="Arial"/>
              <a:cs typeface="Arial"/>
              <a:sym typeface="Arial"/>
            </a:endParaRPr>
          </a:p>
        </p:txBody>
      </p:sp>
      <p:graphicFrame>
        <p:nvGraphicFramePr>
          <p:cNvPr id="228" name="Google Shape;228;g755d348399_0_12"/>
          <p:cNvGraphicFramePr/>
          <p:nvPr/>
        </p:nvGraphicFramePr>
        <p:xfrm>
          <a:off x="462525" y="1619250"/>
          <a:ext cx="3000000" cy="3000000"/>
        </p:xfrm>
        <a:graphic>
          <a:graphicData uri="http://schemas.openxmlformats.org/drawingml/2006/table">
            <a:tbl>
              <a:tblPr>
                <a:noFill/>
                <a:tableStyleId>{20FABD34-C0F9-4EA0-996F-39929C5A70A8}</a:tableStyleId>
              </a:tblPr>
              <a:tblGrid>
                <a:gridCol w="2700775"/>
                <a:gridCol w="2700775"/>
                <a:gridCol w="2700775"/>
              </a:tblGrid>
              <a:tr h="381000">
                <a:tc>
                  <a:txBody>
                    <a:bodyPr/>
                    <a:lstStyle/>
                    <a:p>
                      <a:pPr indent="0" lvl="0" marL="0" rtl="0" algn="l">
                        <a:spcBef>
                          <a:spcPts val="0"/>
                        </a:spcBef>
                        <a:spcAft>
                          <a:spcPts val="0"/>
                        </a:spcAft>
                        <a:buNone/>
                      </a:pPr>
                      <a:r>
                        <a:rPr b="1" lang="en-US"/>
                        <a:t>Risks</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US"/>
                        <a:t>Prevention</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US"/>
                        <a:t>Action</a:t>
                      </a:r>
                      <a:endParaRPr b="1"/>
                    </a:p>
                  </a:txBody>
                  <a:tcPr marT="91425" marB="91425" marR="91425" marL="91425">
                    <a:solidFill>
                      <a:srgbClr val="C9DAF8"/>
                    </a:solidFill>
                  </a:tcPr>
                </a:tc>
              </a:tr>
              <a:tr h="381000">
                <a:tc>
                  <a:txBody>
                    <a:bodyPr/>
                    <a:lstStyle/>
                    <a:p>
                      <a:pPr indent="0" lvl="0" marL="0" rtl="0" algn="l">
                        <a:spcBef>
                          <a:spcPts val="0"/>
                        </a:spcBef>
                        <a:spcAft>
                          <a:spcPts val="0"/>
                        </a:spcAft>
                        <a:buNone/>
                      </a:pPr>
                      <a:r>
                        <a:rPr lang="en-US"/>
                        <a:t>Unfinished work in allotted time</a:t>
                      </a:r>
                      <a:endParaRPr/>
                    </a:p>
                  </a:txBody>
                  <a:tcPr marT="91425" marB="91425" marR="91425" marL="91425"/>
                </a:tc>
                <a:tc>
                  <a:txBody>
                    <a:bodyPr/>
                    <a:lstStyle/>
                    <a:p>
                      <a:pPr indent="0" lvl="0" marL="0" rtl="0" algn="l">
                        <a:spcBef>
                          <a:spcPts val="0"/>
                        </a:spcBef>
                        <a:spcAft>
                          <a:spcPts val="0"/>
                        </a:spcAft>
                        <a:buNone/>
                      </a:pPr>
                      <a:r>
                        <a:rPr lang="en-US"/>
                        <a:t>Front-load work</a:t>
                      </a:r>
                      <a:endParaRPr/>
                    </a:p>
                  </a:txBody>
                  <a:tcPr marT="91425" marB="91425" marR="91425" marL="91425"/>
                </a:tc>
                <a:tc>
                  <a:txBody>
                    <a:bodyPr/>
                    <a:lstStyle/>
                    <a:p>
                      <a:pPr indent="0" lvl="0" marL="0" rtl="0" algn="l">
                        <a:spcBef>
                          <a:spcPts val="0"/>
                        </a:spcBef>
                        <a:spcAft>
                          <a:spcPts val="0"/>
                        </a:spcAft>
                        <a:buNone/>
                      </a:pPr>
                      <a:r>
                        <a:rPr lang="en-US"/>
                        <a:t>Work on weekends</a:t>
                      </a:r>
                      <a:endParaRPr/>
                    </a:p>
                  </a:txBody>
                  <a:tcPr marT="91425" marB="91425" marR="91425" marL="91425"/>
                </a:tc>
              </a:tr>
              <a:tr h="396200">
                <a:tc>
                  <a:txBody>
                    <a:bodyPr/>
                    <a:lstStyle/>
                    <a:p>
                      <a:pPr indent="0" lvl="0" marL="0" rtl="0" algn="l">
                        <a:spcBef>
                          <a:spcPts val="0"/>
                        </a:spcBef>
                        <a:spcAft>
                          <a:spcPts val="0"/>
                        </a:spcAft>
                        <a:buNone/>
                      </a:pPr>
                      <a:r>
                        <a:rPr lang="en-US"/>
                        <a:t>Members share unfair workload</a:t>
                      </a:r>
                      <a:endParaRPr/>
                    </a:p>
                  </a:txBody>
                  <a:tcPr marT="91425" marB="91425" marR="91425" marL="91425"/>
                </a:tc>
                <a:tc>
                  <a:txBody>
                    <a:bodyPr/>
                    <a:lstStyle/>
                    <a:p>
                      <a:pPr indent="0" lvl="0" marL="0" rtl="0" algn="l">
                        <a:spcBef>
                          <a:spcPts val="0"/>
                        </a:spcBef>
                        <a:spcAft>
                          <a:spcPts val="0"/>
                        </a:spcAft>
                        <a:buNone/>
                      </a:pPr>
                      <a:r>
                        <a:rPr lang="en-US"/>
                        <a:t>Discuss team expectations </a:t>
                      </a:r>
                      <a:endParaRPr/>
                    </a:p>
                  </a:txBody>
                  <a:tcPr marT="91425" marB="91425" marR="91425" marL="91425"/>
                </a:tc>
                <a:tc>
                  <a:txBody>
                    <a:bodyPr/>
                    <a:lstStyle/>
                    <a:p>
                      <a:pPr indent="0" lvl="0" marL="0" rtl="0" algn="l">
                        <a:spcBef>
                          <a:spcPts val="0"/>
                        </a:spcBef>
                        <a:spcAft>
                          <a:spcPts val="0"/>
                        </a:spcAft>
                        <a:buNone/>
                      </a:pPr>
                      <a:r>
                        <a:rPr lang="en-US"/>
                        <a:t>iPeer &amp; team discussion</a:t>
                      </a:r>
                      <a:endParaRPr/>
                    </a:p>
                  </a:txBody>
                  <a:tcPr marT="91425" marB="91425" marR="91425" marL="91425"/>
                </a:tc>
              </a:tr>
              <a:tr h="381000">
                <a:tc>
                  <a:txBody>
                    <a:bodyPr/>
                    <a:lstStyle/>
                    <a:p>
                      <a:pPr indent="0" lvl="0" marL="0" rtl="0" algn="l">
                        <a:spcBef>
                          <a:spcPts val="0"/>
                        </a:spcBef>
                        <a:spcAft>
                          <a:spcPts val="0"/>
                        </a:spcAft>
                        <a:buNone/>
                      </a:pPr>
                      <a:r>
                        <a:rPr lang="en-US"/>
                        <a:t>Frequent </a:t>
                      </a:r>
                      <a:r>
                        <a:rPr lang="en-US"/>
                        <a:t>m</a:t>
                      </a:r>
                      <a:r>
                        <a:rPr lang="en-US"/>
                        <a:t>ember absence</a:t>
                      </a:r>
                      <a:endParaRPr/>
                    </a:p>
                  </a:txBody>
                  <a:tcPr marT="91425" marB="91425" marR="91425" marL="91425"/>
                </a:tc>
                <a:tc>
                  <a:txBody>
                    <a:bodyPr/>
                    <a:lstStyle/>
                    <a:p>
                      <a:pPr indent="0" lvl="0" marL="0" rtl="0" algn="l">
                        <a:spcBef>
                          <a:spcPts val="0"/>
                        </a:spcBef>
                        <a:spcAft>
                          <a:spcPts val="0"/>
                        </a:spcAft>
                        <a:buNone/>
                      </a:pPr>
                      <a:r>
                        <a:rPr lang="en-US"/>
                        <a:t>Time management</a:t>
                      </a:r>
                      <a:endParaRPr/>
                    </a:p>
                  </a:txBody>
                  <a:tcPr marT="91425" marB="91425" marR="91425" marL="91425"/>
                </a:tc>
                <a:tc>
                  <a:txBody>
                    <a:bodyPr/>
                    <a:lstStyle/>
                    <a:p>
                      <a:pPr indent="0" lvl="0" marL="0" rtl="0" algn="l">
                        <a:spcBef>
                          <a:spcPts val="0"/>
                        </a:spcBef>
                        <a:spcAft>
                          <a:spcPts val="0"/>
                        </a:spcAft>
                        <a:buNone/>
                      </a:pPr>
                      <a:r>
                        <a:rPr lang="en-US"/>
                        <a:t>iPeer &amp; team discussion</a:t>
                      </a:r>
                      <a:endParaRPr/>
                    </a:p>
                  </a:txBody>
                  <a:tcPr marT="91425" marB="91425" marR="91425" marL="91425"/>
                </a:tc>
              </a:tr>
              <a:tr h="381000">
                <a:tc>
                  <a:txBody>
                    <a:bodyPr/>
                    <a:lstStyle/>
                    <a:p>
                      <a:pPr indent="0" lvl="0" marL="0" rtl="0" algn="l">
                        <a:spcBef>
                          <a:spcPts val="0"/>
                        </a:spcBef>
                        <a:spcAft>
                          <a:spcPts val="0"/>
                        </a:spcAft>
                        <a:buNone/>
                      </a:pPr>
                      <a:r>
                        <a:rPr lang="en-US"/>
                        <a:t>Lost documents</a:t>
                      </a:r>
                      <a:endParaRPr/>
                    </a:p>
                  </a:txBody>
                  <a:tcPr marT="91425" marB="91425" marR="91425" marL="91425"/>
                </a:tc>
                <a:tc>
                  <a:txBody>
                    <a:bodyPr/>
                    <a:lstStyle/>
                    <a:p>
                      <a:pPr indent="0" lvl="0" marL="0" rtl="0" algn="l">
                        <a:spcBef>
                          <a:spcPts val="0"/>
                        </a:spcBef>
                        <a:spcAft>
                          <a:spcPts val="0"/>
                        </a:spcAft>
                        <a:buNone/>
                      </a:pPr>
                      <a:r>
                        <a:rPr lang="en-US"/>
                        <a:t>Store work in Google Drive</a:t>
                      </a:r>
                      <a:endParaRPr/>
                    </a:p>
                  </a:txBody>
                  <a:tcPr marT="91425" marB="91425" marR="91425" marL="91425"/>
                </a:tc>
                <a:tc>
                  <a:txBody>
                    <a:bodyPr/>
                    <a:lstStyle/>
                    <a:p>
                      <a:pPr indent="0" lvl="0" marL="0" rtl="0" algn="l">
                        <a:spcBef>
                          <a:spcPts val="0"/>
                        </a:spcBef>
                        <a:spcAft>
                          <a:spcPts val="0"/>
                        </a:spcAft>
                        <a:buNone/>
                      </a:pPr>
                      <a:r>
                        <a:rPr lang="en-US"/>
                        <a:t>Recover from Google recycling bin; if unsuccessful, re-do work</a:t>
                      </a:r>
                      <a:endParaRPr/>
                    </a:p>
                  </a:txBody>
                  <a:tcPr marT="91425" marB="91425" marR="91425" marL="91425"/>
                </a:tc>
              </a:tr>
            </a:tbl>
          </a:graphicData>
        </a:graphic>
      </p:graphicFrame>
      <p:grpSp>
        <p:nvGrpSpPr>
          <p:cNvPr id="229" name="Google Shape;229;g755d348399_0_12"/>
          <p:cNvGrpSpPr/>
          <p:nvPr/>
        </p:nvGrpSpPr>
        <p:grpSpPr>
          <a:xfrm>
            <a:off x="311700" y="4807225"/>
            <a:ext cx="7542900" cy="237900"/>
            <a:chOff x="67650" y="4807225"/>
            <a:chExt cx="7542900" cy="237900"/>
          </a:xfrm>
        </p:grpSpPr>
        <p:sp>
          <p:nvSpPr>
            <p:cNvPr id="230" name="Google Shape;230;g755d348399_0_12"/>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231" name="Google Shape;231;g755d348399_0_12"/>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232" name="Google Shape;232;g755d348399_0_12"/>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233" name="Google Shape;233;g755d348399_0_12"/>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234" name="Google Shape;234;g755d348399_0_12"/>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755d348399_0_31"/>
          <p:cNvSpPr txBox="1"/>
          <p:nvPr/>
        </p:nvSpPr>
        <p:spPr>
          <a:xfrm>
            <a:off x="251725" y="735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Function Decomposition</a:t>
            </a:r>
            <a:endParaRPr b="0" i="0" sz="2800" u="none" cap="none" strike="noStrike">
              <a:solidFill>
                <a:srgbClr val="000000"/>
              </a:solidFill>
              <a:latin typeface="Arial"/>
              <a:ea typeface="Arial"/>
              <a:cs typeface="Arial"/>
              <a:sym typeface="Arial"/>
            </a:endParaRPr>
          </a:p>
        </p:txBody>
      </p:sp>
      <p:sp>
        <p:nvSpPr>
          <p:cNvPr id="240" name="Google Shape;240;g755d348399_0_31"/>
          <p:cNvSpPr txBox="1"/>
          <p:nvPr/>
        </p:nvSpPr>
        <p:spPr>
          <a:xfrm>
            <a:off x="193825" y="1128225"/>
            <a:ext cx="58377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rgbClr val="595959"/>
              </a:buClr>
              <a:buSzPts val="1800"/>
              <a:buAutoNum type="arabicPeriod"/>
            </a:pPr>
            <a:r>
              <a:rPr b="1" lang="en-US" sz="1800">
                <a:solidFill>
                  <a:srgbClr val="595959"/>
                </a:solidFill>
              </a:rPr>
              <a:t>Device enables rider input towards propulsion</a:t>
            </a:r>
            <a:endParaRPr b="1"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b="1" lang="en-US" sz="1800">
                <a:solidFill>
                  <a:srgbClr val="595959"/>
                </a:solidFill>
              </a:rPr>
              <a:t>Device accepts input from sherpa</a:t>
            </a:r>
            <a:endParaRPr b="1"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b="1" lang="en-US" sz="1800">
                <a:solidFill>
                  <a:srgbClr val="595959"/>
                </a:solidFill>
              </a:rPr>
              <a:t>Device absorbs bumps</a:t>
            </a:r>
            <a:endParaRPr b="1"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Device supports rider</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Device changes speed relative to ground</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Device changes direction relative to ground</a:t>
            </a:r>
            <a:endParaRPr sz="1800">
              <a:solidFill>
                <a:srgbClr val="595959"/>
              </a:solidFill>
            </a:endParaRPr>
          </a:p>
          <a:p>
            <a:pPr indent="-342900" lvl="0" marL="457200" marR="0" rtl="0" algn="l">
              <a:lnSpc>
                <a:spcPct val="150000"/>
              </a:lnSpc>
              <a:spcBef>
                <a:spcPts val="0"/>
              </a:spcBef>
              <a:spcAft>
                <a:spcPts val="0"/>
              </a:spcAft>
              <a:buClr>
                <a:srgbClr val="595959"/>
              </a:buClr>
              <a:buSzPts val="1800"/>
              <a:buAutoNum type="arabicPeriod"/>
            </a:pPr>
            <a:r>
              <a:rPr lang="en-US" sz="1800">
                <a:solidFill>
                  <a:srgbClr val="595959"/>
                </a:solidFill>
              </a:rPr>
              <a:t>Device balances upright</a:t>
            </a:r>
            <a:endParaRPr sz="1800">
              <a:solidFill>
                <a:srgbClr val="595959"/>
              </a:solidFill>
            </a:endParaRPr>
          </a:p>
          <a:p>
            <a:pPr indent="0" lvl="0" marL="0" marR="0" rtl="0" algn="l">
              <a:lnSpc>
                <a:spcPct val="150000"/>
              </a:lnSpc>
              <a:spcBef>
                <a:spcPts val="1600"/>
              </a:spcBef>
              <a:spcAft>
                <a:spcPts val="0"/>
              </a:spcAft>
              <a:buNone/>
            </a:pPr>
            <a:r>
              <a:t/>
            </a:r>
            <a:endParaRPr sz="1800">
              <a:solidFill>
                <a:srgbClr val="595959"/>
              </a:solidFill>
            </a:endParaRPr>
          </a:p>
          <a:p>
            <a:pPr indent="0" lvl="0" marL="457200" marR="0" rtl="0" algn="l">
              <a:lnSpc>
                <a:spcPct val="100000"/>
              </a:lnSpc>
              <a:spcBef>
                <a:spcPts val="1600"/>
              </a:spcBef>
              <a:spcAft>
                <a:spcPts val="0"/>
              </a:spcAft>
              <a:buNone/>
            </a:pPr>
            <a:r>
              <a:rPr lang="en-US" sz="1200">
                <a:solidFill>
                  <a:srgbClr val="FFFFFF"/>
                </a:solidFill>
                <a:latin typeface="Nunito"/>
                <a:ea typeface="Nunito"/>
                <a:cs typeface="Nunito"/>
                <a:sym typeface="Nunito"/>
              </a:rPr>
              <a:t>S</a:t>
            </a:r>
            <a:endParaRPr sz="1800">
              <a:solidFill>
                <a:srgbClr val="595959"/>
              </a:solidFill>
            </a:endParaRPr>
          </a:p>
          <a:p>
            <a:pPr indent="0" lvl="0" marL="457200" marR="0" rtl="0" algn="l">
              <a:lnSpc>
                <a:spcPct val="100000"/>
              </a:lnSpc>
              <a:spcBef>
                <a:spcPts val="1600"/>
              </a:spcBef>
              <a:spcAft>
                <a:spcPts val="0"/>
              </a:spcAft>
              <a:buNone/>
            </a:pPr>
            <a:r>
              <a:rPr lang="en-US" sz="1200">
                <a:solidFill>
                  <a:srgbClr val="FFFFFF"/>
                </a:solidFill>
                <a:latin typeface="Nunito"/>
                <a:ea typeface="Nunito"/>
                <a:cs typeface="Nunito"/>
                <a:sym typeface="Nunito"/>
              </a:rPr>
              <a:t> ztratStrategy</a:t>
            </a:r>
            <a:endParaRPr sz="1200">
              <a:solidFill>
                <a:srgbClr val="FFFFFF"/>
              </a:solidFill>
              <a:latin typeface="Nunito"/>
              <a:ea typeface="Nunito"/>
              <a:cs typeface="Nunito"/>
              <a:sym typeface="Nunito"/>
            </a:endParaRPr>
          </a:p>
          <a:p>
            <a:pPr indent="0" lvl="0" marL="0" rtl="0" algn="ctr">
              <a:spcBef>
                <a:spcPts val="0"/>
              </a:spcBef>
              <a:spcAft>
                <a:spcPts val="0"/>
              </a:spcAft>
              <a:buNone/>
            </a:pPr>
            <a:r>
              <a:t/>
            </a:r>
            <a:endParaRPr sz="1800">
              <a:solidFill>
                <a:srgbClr val="595959"/>
              </a:solidFill>
            </a:endParaRPr>
          </a:p>
          <a:p>
            <a:pPr indent="0" lvl="0" marL="914400" marR="0" rtl="0" algn="l">
              <a:lnSpc>
                <a:spcPct val="100000"/>
              </a:lnSpc>
              <a:spcBef>
                <a:spcPts val="1600"/>
              </a:spcBef>
              <a:spcAft>
                <a:spcPts val="0"/>
              </a:spcAft>
              <a:buNone/>
            </a:pPr>
            <a:r>
              <a:t/>
            </a:r>
            <a:endParaRPr sz="1800">
              <a:solidFill>
                <a:srgbClr val="595959"/>
              </a:solidFill>
            </a:endParaRPr>
          </a:p>
        </p:txBody>
      </p:sp>
      <p:sp>
        <p:nvSpPr>
          <p:cNvPr id="241" name="Google Shape;241;g755d348399_0_31"/>
          <p:cNvSpPr txBox="1"/>
          <p:nvPr/>
        </p:nvSpPr>
        <p:spPr>
          <a:xfrm>
            <a:off x="6913575" y="795325"/>
            <a:ext cx="2034000" cy="1726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Top N</a:t>
            </a:r>
            <a:r>
              <a:rPr lang="en-US" sz="1800"/>
              <a:t>eeds:</a:t>
            </a:r>
            <a:endParaRPr sz="1800"/>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AutoNum type="arabicPeriod"/>
            </a:pPr>
            <a:r>
              <a:rPr lang="en-US"/>
              <a:t>Rider Interaction</a:t>
            </a:r>
            <a:endParaRPr/>
          </a:p>
          <a:p>
            <a:pPr indent="-317500" lvl="0" marL="457200" rtl="0" algn="l">
              <a:lnSpc>
                <a:spcPct val="150000"/>
              </a:lnSpc>
              <a:spcBef>
                <a:spcPts val="0"/>
              </a:spcBef>
              <a:spcAft>
                <a:spcPts val="0"/>
              </a:spcAft>
              <a:buSzPts val="1400"/>
              <a:buAutoNum type="arabicPeriod"/>
            </a:pPr>
            <a:r>
              <a:rPr lang="en-US"/>
              <a:t>Sherpa Usability</a:t>
            </a:r>
            <a:endParaRPr/>
          </a:p>
          <a:p>
            <a:pPr indent="-317500" lvl="0" marL="457200" rtl="0" algn="l">
              <a:lnSpc>
                <a:spcPct val="150000"/>
              </a:lnSpc>
              <a:spcBef>
                <a:spcPts val="0"/>
              </a:spcBef>
              <a:spcAft>
                <a:spcPts val="0"/>
              </a:spcAft>
              <a:buSzPts val="1400"/>
              <a:buAutoNum type="arabicPeriod"/>
            </a:pPr>
            <a:r>
              <a:rPr lang="en-US"/>
              <a:t>Safety</a:t>
            </a:r>
            <a:endParaRPr/>
          </a:p>
        </p:txBody>
      </p:sp>
      <p:sp>
        <p:nvSpPr>
          <p:cNvPr id="242" name="Google Shape;242;g755d348399_0_31"/>
          <p:cNvSpPr/>
          <p:nvPr/>
        </p:nvSpPr>
        <p:spPr>
          <a:xfrm>
            <a:off x="6106838" y="1599600"/>
            <a:ext cx="731400" cy="572700"/>
          </a:xfrm>
          <a:prstGeom prst="lef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g755d348399_0_31"/>
          <p:cNvGrpSpPr/>
          <p:nvPr/>
        </p:nvGrpSpPr>
        <p:grpSpPr>
          <a:xfrm>
            <a:off x="311700" y="4807225"/>
            <a:ext cx="7542900" cy="237900"/>
            <a:chOff x="67650" y="4807225"/>
            <a:chExt cx="7542900" cy="237900"/>
          </a:xfrm>
        </p:grpSpPr>
        <p:sp>
          <p:nvSpPr>
            <p:cNvPr id="244" name="Google Shape;244;g755d348399_0_31"/>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245" name="Google Shape;245;g755d348399_0_31"/>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246" name="Google Shape;246;g755d348399_0_31"/>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247" name="Google Shape;247;g755d348399_0_31"/>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248" name="Google Shape;248;g755d348399_0_31"/>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g755d348399_0_43"/>
          <p:cNvSpPr txBox="1"/>
          <p:nvPr/>
        </p:nvSpPr>
        <p:spPr>
          <a:xfrm>
            <a:off x="251725" y="627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Concept Fragments</a:t>
            </a:r>
            <a:endParaRPr b="0" i="0" sz="2800" u="none" cap="none" strike="noStrike">
              <a:solidFill>
                <a:srgbClr val="000000"/>
              </a:solidFill>
              <a:latin typeface="Arial"/>
              <a:ea typeface="Arial"/>
              <a:cs typeface="Arial"/>
              <a:sym typeface="Arial"/>
            </a:endParaRPr>
          </a:p>
        </p:txBody>
      </p:sp>
      <p:sp>
        <p:nvSpPr>
          <p:cNvPr id="254" name="Google Shape;254;g755d348399_0_43"/>
          <p:cNvSpPr txBox="1"/>
          <p:nvPr/>
        </p:nvSpPr>
        <p:spPr>
          <a:xfrm>
            <a:off x="133875" y="1009650"/>
            <a:ext cx="4082100" cy="156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rgbClr val="595959"/>
              </a:buClr>
              <a:buSzPts val="1800"/>
              <a:buChar char="●"/>
            </a:pPr>
            <a:r>
              <a:rPr lang="en-US" sz="1800">
                <a:solidFill>
                  <a:srgbClr val="595959"/>
                </a:solidFill>
              </a:rPr>
              <a:t>Two rounds of C-sketches</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Concept fragments per function</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Total: </a:t>
            </a:r>
            <a:r>
              <a:rPr b="1" lang="en-US" sz="1800">
                <a:solidFill>
                  <a:srgbClr val="595959"/>
                </a:solidFill>
              </a:rPr>
              <a:t>47 concept fragments</a:t>
            </a:r>
            <a:endParaRPr b="1" sz="1800">
              <a:solidFill>
                <a:srgbClr val="595959"/>
              </a:solidFill>
            </a:endParaRPr>
          </a:p>
          <a:p>
            <a:pPr indent="0" lvl="0" marL="0" marR="0" rtl="0" algn="l">
              <a:lnSpc>
                <a:spcPct val="100000"/>
              </a:lnSpc>
              <a:spcBef>
                <a:spcPts val="1600"/>
              </a:spcBef>
              <a:spcAft>
                <a:spcPts val="0"/>
              </a:spcAft>
              <a:buNone/>
            </a:pPr>
            <a:r>
              <a:t/>
            </a:r>
            <a:endParaRPr sz="1800">
              <a:solidFill>
                <a:srgbClr val="595959"/>
              </a:solidFill>
            </a:endParaRPr>
          </a:p>
          <a:p>
            <a:pPr indent="0" lvl="0" marL="914400" marR="0" rtl="0" algn="l">
              <a:lnSpc>
                <a:spcPct val="100000"/>
              </a:lnSpc>
              <a:spcBef>
                <a:spcPts val="1600"/>
              </a:spcBef>
              <a:spcAft>
                <a:spcPts val="0"/>
              </a:spcAft>
              <a:buNone/>
            </a:pPr>
            <a:r>
              <a:t/>
            </a:r>
            <a:endParaRPr sz="1800">
              <a:solidFill>
                <a:srgbClr val="595959"/>
              </a:solidFill>
            </a:endParaRPr>
          </a:p>
        </p:txBody>
      </p:sp>
      <p:grpSp>
        <p:nvGrpSpPr>
          <p:cNvPr id="255" name="Google Shape;255;g755d348399_0_43"/>
          <p:cNvGrpSpPr/>
          <p:nvPr/>
        </p:nvGrpSpPr>
        <p:grpSpPr>
          <a:xfrm>
            <a:off x="4998875" y="715950"/>
            <a:ext cx="3230736" cy="1562162"/>
            <a:chOff x="4998875" y="715950"/>
            <a:chExt cx="3230736" cy="1562162"/>
          </a:xfrm>
        </p:grpSpPr>
        <p:pic>
          <p:nvPicPr>
            <p:cNvPr id="256" name="Google Shape;256;g755d348399_0_43"/>
            <p:cNvPicPr preferRelativeResize="0"/>
            <p:nvPr/>
          </p:nvPicPr>
          <p:blipFill rotWithShape="1">
            <a:blip r:embed="rId3">
              <a:alphaModFix/>
            </a:blip>
            <a:srcRect b="0" l="0" r="57614" t="27520"/>
            <a:stretch/>
          </p:blipFill>
          <p:spPr>
            <a:xfrm>
              <a:off x="6605275" y="895901"/>
              <a:ext cx="1624336" cy="1294300"/>
            </a:xfrm>
            <a:prstGeom prst="rect">
              <a:avLst/>
            </a:prstGeom>
            <a:noFill/>
            <a:ln>
              <a:noFill/>
            </a:ln>
          </p:spPr>
        </p:pic>
        <p:pic>
          <p:nvPicPr>
            <p:cNvPr id="257" name="Google Shape;257;g755d348399_0_43"/>
            <p:cNvPicPr preferRelativeResize="0"/>
            <p:nvPr/>
          </p:nvPicPr>
          <p:blipFill rotWithShape="1">
            <a:blip r:embed="rId4">
              <a:alphaModFix/>
            </a:blip>
            <a:srcRect b="0" l="0" r="10754" t="12319"/>
            <a:stretch/>
          </p:blipFill>
          <p:spPr>
            <a:xfrm>
              <a:off x="4998875" y="807988"/>
              <a:ext cx="1694750" cy="1470125"/>
            </a:xfrm>
            <a:prstGeom prst="rect">
              <a:avLst/>
            </a:prstGeom>
            <a:noFill/>
            <a:ln>
              <a:noFill/>
            </a:ln>
          </p:spPr>
        </p:pic>
        <p:sp>
          <p:nvSpPr>
            <p:cNvPr id="258" name="Google Shape;258;g755d348399_0_43"/>
            <p:cNvSpPr txBox="1"/>
            <p:nvPr/>
          </p:nvSpPr>
          <p:spPr>
            <a:xfrm>
              <a:off x="5147675" y="715950"/>
              <a:ext cx="527400" cy="23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g755d348399_0_43"/>
          <p:cNvGrpSpPr/>
          <p:nvPr/>
        </p:nvGrpSpPr>
        <p:grpSpPr>
          <a:xfrm>
            <a:off x="4752013" y="645500"/>
            <a:ext cx="3848738" cy="3852500"/>
            <a:chOff x="4787963" y="752125"/>
            <a:chExt cx="3848738" cy="3852500"/>
          </a:xfrm>
        </p:grpSpPr>
        <p:grpSp>
          <p:nvGrpSpPr>
            <p:cNvPr id="260" name="Google Shape;260;g755d348399_0_43"/>
            <p:cNvGrpSpPr/>
            <p:nvPr/>
          </p:nvGrpSpPr>
          <p:grpSpPr>
            <a:xfrm>
              <a:off x="4787963" y="2622475"/>
              <a:ext cx="3848700" cy="1804200"/>
              <a:chOff x="4787963" y="2706750"/>
              <a:chExt cx="3848700" cy="1804200"/>
            </a:xfrm>
          </p:grpSpPr>
          <p:sp>
            <p:nvSpPr>
              <p:cNvPr id="261" name="Google Shape;261;g755d348399_0_43"/>
              <p:cNvSpPr txBox="1"/>
              <p:nvPr/>
            </p:nvSpPr>
            <p:spPr>
              <a:xfrm>
                <a:off x="4787963" y="2706750"/>
                <a:ext cx="3848700" cy="180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g755d348399_0_43"/>
              <p:cNvGrpSpPr/>
              <p:nvPr/>
            </p:nvGrpSpPr>
            <p:grpSpPr>
              <a:xfrm>
                <a:off x="4929600" y="2764000"/>
                <a:ext cx="3467275" cy="1689674"/>
                <a:chOff x="5305050" y="2733138"/>
                <a:chExt cx="3467275" cy="1689674"/>
              </a:xfrm>
            </p:grpSpPr>
            <p:pic>
              <p:nvPicPr>
                <p:cNvPr id="263" name="Google Shape;263;g755d348399_0_43"/>
                <p:cNvPicPr preferRelativeResize="0"/>
                <p:nvPr/>
              </p:nvPicPr>
              <p:blipFill rotWithShape="1">
                <a:blip r:embed="rId5">
                  <a:alphaModFix/>
                </a:blip>
                <a:srcRect b="0" l="20070" r="0" t="6864"/>
                <a:stretch/>
              </p:blipFill>
              <p:spPr>
                <a:xfrm>
                  <a:off x="7077575" y="2733138"/>
                  <a:ext cx="1694750" cy="1652950"/>
                </a:xfrm>
                <a:prstGeom prst="rect">
                  <a:avLst/>
                </a:prstGeom>
                <a:noFill/>
                <a:ln>
                  <a:noFill/>
                </a:ln>
              </p:spPr>
            </p:pic>
            <p:pic>
              <p:nvPicPr>
                <p:cNvPr id="264" name="Google Shape;264;g755d348399_0_43"/>
                <p:cNvPicPr preferRelativeResize="0"/>
                <p:nvPr/>
              </p:nvPicPr>
              <p:blipFill rotWithShape="1">
                <a:blip r:embed="rId6">
                  <a:alphaModFix/>
                </a:blip>
                <a:srcRect b="6864" l="0" r="4516" t="0"/>
                <a:stretch/>
              </p:blipFill>
              <p:spPr>
                <a:xfrm>
                  <a:off x="5305050" y="2769862"/>
                  <a:ext cx="1772525" cy="1652950"/>
                </a:xfrm>
                <a:prstGeom prst="rect">
                  <a:avLst/>
                </a:prstGeom>
                <a:noFill/>
                <a:ln>
                  <a:noFill/>
                </a:ln>
              </p:spPr>
            </p:pic>
          </p:grpSp>
        </p:grpSp>
        <p:sp>
          <p:nvSpPr>
            <p:cNvPr id="265" name="Google Shape;265;g755d348399_0_43"/>
            <p:cNvSpPr txBox="1"/>
            <p:nvPr/>
          </p:nvSpPr>
          <p:spPr>
            <a:xfrm>
              <a:off x="4787975" y="752125"/>
              <a:ext cx="3848700" cy="1489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755d348399_0_43"/>
            <p:cNvSpPr txBox="1"/>
            <p:nvPr/>
          </p:nvSpPr>
          <p:spPr>
            <a:xfrm>
              <a:off x="4788000" y="2155650"/>
              <a:ext cx="3848700" cy="1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0944A1"/>
                  </a:solidFill>
                </a:rPr>
                <a:t>Device accepts input from Sherpas</a:t>
              </a:r>
              <a:endParaRPr>
                <a:solidFill>
                  <a:srgbClr val="0944A1"/>
                </a:solidFill>
              </a:endParaRPr>
            </a:p>
          </p:txBody>
        </p:sp>
        <p:sp>
          <p:nvSpPr>
            <p:cNvPr id="267" name="Google Shape;267;g755d348399_0_43"/>
            <p:cNvSpPr txBox="1"/>
            <p:nvPr/>
          </p:nvSpPr>
          <p:spPr>
            <a:xfrm>
              <a:off x="4788000" y="4366725"/>
              <a:ext cx="38487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944A1"/>
                  </a:solidFill>
                </a:rPr>
                <a:t>Device enables r</a:t>
              </a:r>
              <a:r>
                <a:rPr lang="en-US">
                  <a:solidFill>
                    <a:srgbClr val="0944A1"/>
                  </a:solidFill>
                </a:rPr>
                <a:t>ider input towards propulsion</a:t>
              </a:r>
              <a:endParaRPr>
                <a:solidFill>
                  <a:srgbClr val="0944A1"/>
                </a:solidFill>
              </a:endParaRPr>
            </a:p>
          </p:txBody>
        </p:sp>
      </p:grpSp>
      <p:grpSp>
        <p:nvGrpSpPr>
          <p:cNvPr id="268" name="Google Shape;268;g755d348399_0_43"/>
          <p:cNvGrpSpPr/>
          <p:nvPr/>
        </p:nvGrpSpPr>
        <p:grpSpPr>
          <a:xfrm>
            <a:off x="311700" y="2571738"/>
            <a:ext cx="3848700" cy="1982150"/>
            <a:chOff x="311700" y="2622475"/>
            <a:chExt cx="3848700" cy="1982150"/>
          </a:xfrm>
        </p:grpSpPr>
        <p:grpSp>
          <p:nvGrpSpPr>
            <p:cNvPr id="269" name="Google Shape;269;g755d348399_0_43"/>
            <p:cNvGrpSpPr/>
            <p:nvPr/>
          </p:nvGrpSpPr>
          <p:grpSpPr>
            <a:xfrm>
              <a:off x="311700" y="2622475"/>
              <a:ext cx="3848700" cy="1804200"/>
              <a:chOff x="319350" y="2839600"/>
              <a:chExt cx="3848700" cy="1804200"/>
            </a:xfrm>
          </p:grpSpPr>
          <p:sp>
            <p:nvSpPr>
              <p:cNvPr id="270" name="Google Shape;270;g755d348399_0_43"/>
              <p:cNvSpPr txBox="1"/>
              <p:nvPr/>
            </p:nvSpPr>
            <p:spPr>
              <a:xfrm>
                <a:off x="319350" y="2839600"/>
                <a:ext cx="3848700" cy="180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g755d348399_0_43"/>
              <p:cNvGrpSpPr/>
              <p:nvPr/>
            </p:nvGrpSpPr>
            <p:grpSpPr>
              <a:xfrm>
                <a:off x="379325" y="2990763"/>
                <a:ext cx="3733750" cy="1652959"/>
                <a:chOff x="379325" y="2990763"/>
                <a:chExt cx="3733750" cy="1652959"/>
              </a:xfrm>
            </p:grpSpPr>
            <p:grpSp>
              <p:nvGrpSpPr>
                <p:cNvPr id="272" name="Google Shape;272;g755d348399_0_43"/>
                <p:cNvGrpSpPr/>
                <p:nvPr/>
              </p:nvGrpSpPr>
              <p:grpSpPr>
                <a:xfrm>
                  <a:off x="379325" y="2990763"/>
                  <a:ext cx="3733750" cy="1652959"/>
                  <a:chOff x="379325" y="2990763"/>
                  <a:chExt cx="3733750" cy="1652959"/>
                </a:xfrm>
              </p:grpSpPr>
              <p:pic>
                <p:nvPicPr>
                  <p:cNvPr id="273" name="Google Shape;273;g755d348399_0_43"/>
                  <p:cNvPicPr preferRelativeResize="0"/>
                  <p:nvPr/>
                </p:nvPicPr>
                <p:blipFill rotWithShape="1">
                  <a:blip r:embed="rId7">
                    <a:alphaModFix/>
                  </a:blip>
                  <a:srcRect b="20031" l="20419" r="26776" t="0"/>
                  <a:stretch/>
                </p:blipFill>
                <p:spPr>
                  <a:xfrm>
                    <a:off x="379325" y="2990775"/>
                    <a:ext cx="1186950" cy="1470125"/>
                  </a:xfrm>
                  <a:prstGeom prst="rect">
                    <a:avLst/>
                  </a:prstGeom>
                  <a:noFill/>
                  <a:ln>
                    <a:noFill/>
                  </a:ln>
                </p:spPr>
              </p:pic>
              <p:pic>
                <p:nvPicPr>
                  <p:cNvPr id="274" name="Google Shape;274;g755d348399_0_43"/>
                  <p:cNvPicPr preferRelativeResize="0"/>
                  <p:nvPr/>
                </p:nvPicPr>
                <p:blipFill>
                  <a:blip r:embed="rId8">
                    <a:alphaModFix/>
                  </a:blip>
                  <a:stretch>
                    <a:fillRect/>
                  </a:stretch>
                </p:blipFill>
                <p:spPr>
                  <a:xfrm>
                    <a:off x="1373325" y="2990763"/>
                    <a:ext cx="2739750" cy="1652959"/>
                  </a:xfrm>
                  <a:prstGeom prst="rect">
                    <a:avLst/>
                  </a:prstGeom>
                  <a:noFill/>
                  <a:ln>
                    <a:noFill/>
                  </a:ln>
                </p:spPr>
              </p:pic>
            </p:grpSp>
            <p:sp>
              <p:nvSpPr>
                <p:cNvPr id="275" name="Google Shape;275;g755d348399_0_43"/>
                <p:cNvSpPr txBox="1"/>
                <p:nvPr/>
              </p:nvSpPr>
              <p:spPr>
                <a:xfrm>
                  <a:off x="1530300" y="3451075"/>
                  <a:ext cx="527400" cy="39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6" name="Google Shape;276;g755d348399_0_43"/>
            <p:cNvSpPr txBox="1"/>
            <p:nvPr/>
          </p:nvSpPr>
          <p:spPr>
            <a:xfrm>
              <a:off x="311700" y="4366725"/>
              <a:ext cx="3848700" cy="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0944A1"/>
                  </a:solidFill>
                </a:rPr>
                <a:t>Device absorbs bumps</a:t>
              </a:r>
              <a:endParaRPr>
                <a:solidFill>
                  <a:srgbClr val="0944A1"/>
                </a:solidFill>
              </a:endParaRPr>
            </a:p>
          </p:txBody>
        </p:sp>
      </p:grpSp>
      <p:grpSp>
        <p:nvGrpSpPr>
          <p:cNvPr id="277" name="Google Shape;277;g755d348399_0_43"/>
          <p:cNvGrpSpPr/>
          <p:nvPr/>
        </p:nvGrpSpPr>
        <p:grpSpPr>
          <a:xfrm>
            <a:off x="311700" y="4807225"/>
            <a:ext cx="7542900" cy="237900"/>
            <a:chOff x="67650" y="4807225"/>
            <a:chExt cx="7542900" cy="237900"/>
          </a:xfrm>
        </p:grpSpPr>
        <p:sp>
          <p:nvSpPr>
            <p:cNvPr id="278" name="Google Shape;278;g755d348399_0_43"/>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279" name="Google Shape;279;g755d348399_0_43"/>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280" name="Google Shape;280;g755d348399_0_43"/>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281" name="Google Shape;281;g755d348399_0_43"/>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282" name="Google Shape;282;g755d348399_0_43"/>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755d348399_0_83"/>
          <p:cNvSpPr txBox="1"/>
          <p:nvPr/>
        </p:nvSpPr>
        <p:spPr>
          <a:xfrm>
            <a:off x="251725" y="6874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Full Concepts</a:t>
            </a:r>
            <a:endParaRPr b="0" i="0" sz="2800" u="none" cap="none" strike="noStrike">
              <a:solidFill>
                <a:srgbClr val="000000"/>
              </a:solidFill>
              <a:latin typeface="Arial"/>
              <a:ea typeface="Arial"/>
              <a:cs typeface="Arial"/>
              <a:sym typeface="Arial"/>
            </a:endParaRPr>
          </a:p>
        </p:txBody>
      </p:sp>
      <p:sp>
        <p:nvSpPr>
          <p:cNvPr id="288" name="Google Shape;288;g755d348399_0_83"/>
          <p:cNvSpPr txBox="1"/>
          <p:nvPr/>
        </p:nvSpPr>
        <p:spPr>
          <a:xfrm>
            <a:off x="169850" y="1200150"/>
            <a:ext cx="3878400" cy="156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rgbClr val="595959"/>
              </a:buClr>
              <a:buSzPts val="1800"/>
              <a:buChar char="●"/>
            </a:pPr>
            <a:r>
              <a:rPr lang="en-US" sz="1800">
                <a:solidFill>
                  <a:srgbClr val="595959"/>
                </a:solidFill>
              </a:rPr>
              <a:t>Two concepts sketched by each person</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Concepts contain unique fragments</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Creative brainstorming</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Total: </a:t>
            </a:r>
            <a:r>
              <a:rPr b="1" lang="en-US" sz="1800">
                <a:solidFill>
                  <a:srgbClr val="595959"/>
                </a:solidFill>
              </a:rPr>
              <a:t>12</a:t>
            </a:r>
            <a:r>
              <a:rPr b="1" lang="en-US" sz="1800">
                <a:solidFill>
                  <a:srgbClr val="595959"/>
                </a:solidFill>
              </a:rPr>
              <a:t> full concepts</a:t>
            </a:r>
            <a:endParaRPr b="1" sz="1800">
              <a:solidFill>
                <a:srgbClr val="595959"/>
              </a:solidFill>
            </a:endParaRPr>
          </a:p>
          <a:p>
            <a:pPr indent="0" lvl="0" marL="0" marR="0" rtl="0" algn="l">
              <a:lnSpc>
                <a:spcPct val="100000"/>
              </a:lnSpc>
              <a:spcBef>
                <a:spcPts val="1600"/>
              </a:spcBef>
              <a:spcAft>
                <a:spcPts val="0"/>
              </a:spcAft>
              <a:buNone/>
            </a:pPr>
            <a:r>
              <a:t/>
            </a:r>
            <a:endParaRPr sz="1800">
              <a:solidFill>
                <a:srgbClr val="595959"/>
              </a:solidFill>
            </a:endParaRPr>
          </a:p>
          <a:p>
            <a:pPr indent="0" lvl="0" marL="914400" marR="0" rtl="0" algn="l">
              <a:lnSpc>
                <a:spcPct val="100000"/>
              </a:lnSpc>
              <a:spcBef>
                <a:spcPts val="1600"/>
              </a:spcBef>
              <a:spcAft>
                <a:spcPts val="0"/>
              </a:spcAft>
              <a:buNone/>
            </a:pPr>
            <a:r>
              <a:t/>
            </a:r>
            <a:endParaRPr sz="1800">
              <a:solidFill>
                <a:srgbClr val="595959"/>
              </a:solidFill>
            </a:endParaRPr>
          </a:p>
        </p:txBody>
      </p:sp>
      <p:grpSp>
        <p:nvGrpSpPr>
          <p:cNvPr id="289" name="Google Shape;289;g755d348399_0_83"/>
          <p:cNvGrpSpPr/>
          <p:nvPr/>
        </p:nvGrpSpPr>
        <p:grpSpPr>
          <a:xfrm>
            <a:off x="4108200" y="1439952"/>
            <a:ext cx="4664125" cy="2809073"/>
            <a:chOff x="4108200" y="1260102"/>
            <a:chExt cx="4664125" cy="2809073"/>
          </a:xfrm>
        </p:grpSpPr>
        <p:pic>
          <p:nvPicPr>
            <p:cNvPr id="290" name="Google Shape;290;g755d348399_0_83"/>
            <p:cNvPicPr preferRelativeResize="0"/>
            <p:nvPr/>
          </p:nvPicPr>
          <p:blipFill rotWithShape="1">
            <a:blip r:embed="rId3">
              <a:alphaModFix/>
            </a:blip>
            <a:srcRect b="60536" l="0" r="0" t="0"/>
            <a:stretch/>
          </p:blipFill>
          <p:spPr>
            <a:xfrm>
              <a:off x="4108200" y="1260102"/>
              <a:ext cx="4664125" cy="2449374"/>
            </a:xfrm>
            <a:prstGeom prst="rect">
              <a:avLst/>
            </a:prstGeom>
            <a:noFill/>
            <a:ln cap="flat" cmpd="sng" w="9525">
              <a:solidFill>
                <a:srgbClr val="000000"/>
              </a:solidFill>
              <a:prstDash val="solid"/>
              <a:round/>
              <a:headEnd len="sm" w="sm" type="none"/>
              <a:tailEnd len="sm" w="sm" type="none"/>
            </a:ln>
          </p:spPr>
        </p:pic>
        <p:sp>
          <p:nvSpPr>
            <p:cNvPr id="291" name="Google Shape;291;g755d348399_0_83"/>
            <p:cNvSpPr txBox="1"/>
            <p:nvPr/>
          </p:nvSpPr>
          <p:spPr>
            <a:xfrm>
              <a:off x="5112288" y="3709475"/>
              <a:ext cx="31173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944A1"/>
                  </a:solidFill>
                </a:rPr>
                <a:t>Example of 6/12 Full Concepts</a:t>
              </a:r>
              <a:endParaRPr>
                <a:solidFill>
                  <a:srgbClr val="0944A1"/>
                </a:solidFill>
              </a:endParaRPr>
            </a:p>
          </p:txBody>
        </p:sp>
      </p:grpSp>
      <p:grpSp>
        <p:nvGrpSpPr>
          <p:cNvPr id="292" name="Google Shape;292;g755d348399_0_83"/>
          <p:cNvGrpSpPr/>
          <p:nvPr/>
        </p:nvGrpSpPr>
        <p:grpSpPr>
          <a:xfrm>
            <a:off x="311700" y="4807225"/>
            <a:ext cx="7542900" cy="237900"/>
            <a:chOff x="67650" y="4807225"/>
            <a:chExt cx="7542900" cy="237900"/>
          </a:xfrm>
        </p:grpSpPr>
        <p:sp>
          <p:nvSpPr>
            <p:cNvPr id="293" name="Google Shape;293;g755d348399_0_83"/>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294" name="Google Shape;294;g755d348399_0_83"/>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295" name="Google Shape;295;g755d348399_0_83"/>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296" name="Google Shape;296;g755d348399_0_83"/>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297" name="Google Shape;297;g755d348399_0_83"/>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g755d348399_0_121"/>
          <p:cNvSpPr txBox="1"/>
          <p:nvPr/>
        </p:nvSpPr>
        <p:spPr>
          <a:xfrm>
            <a:off x="251725" y="6874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Examples of </a:t>
            </a:r>
            <a:r>
              <a:rPr lang="en-US" sz="2800"/>
              <a:t>Full Conc</a:t>
            </a:r>
            <a:r>
              <a:rPr lang="en-US" sz="2800"/>
              <a:t>e</a:t>
            </a:r>
            <a:r>
              <a:rPr lang="en-US" sz="2800"/>
              <a:t>pts</a:t>
            </a:r>
            <a:endParaRPr b="0" i="0" sz="2800" u="none" cap="none" strike="noStrike">
              <a:solidFill>
                <a:srgbClr val="000000"/>
              </a:solidFill>
              <a:latin typeface="Arial"/>
              <a:ea typeface="Arial"/>
              <a:cs typeface="Arial"/>
              <a:sym typeface="Arial"/>
            </a:endParaRPr>
          </a:p>
        </p:txBody>
      </p:sp>
      <p:grpSp>
        <p:nvGrpSpPr>
          <p:cNvPr id="303" name="Google Shape;303;g755d348399_0_121"/>
          <p:cNvGrpSpPr/>
          <p:nvPr/>
        </p:nvGrpSpPr>
        <p:grpSpPr>
          <a:xfrm>
            <a:off x="584300" y="1371600"/>
            <a:ext cx="7866825" cy="3256350"/>
            <a:chOff x="584300" y="1371600"/>
            <a:chExt cx="7866825" cy="3256350"/>
          </a:xfrm>
        </p:grpSpPr>
        <p:pic>
          <p:nvPicPr>
            <p:cNvPr id="304" name="Google Shape;304;g755d348399_0_121"/>
            <p:cNvPicPr preferRelativeResize="0"/>
            <p:nvPr/>
          </p:nvPicPr>
          <p:blipFill>
            <a:blip r:embed="rId3">
              <a:alphaModFix/>
            </a:blip>
            <a:stretch>
              <a:fillRect/>
            </a:stretch>
          </p:blipFill>
          <p:spPr>
            <a:xfrm>
              <a:off x="584300" y="1518675"/>
              <a:ext cx="4087241" cy="3029975"/>
            </a:xfrm>
            <a:prstGeom prst="rect">
              <a:avLst/>
            </a:prstGeom>
            <a:noFill/>
            <a:ln>
              <a:noFill/>
            </a:ln>
          </p:spPr>
        </p:pic>
        <p:pic>
          <p:nvPicPr>
            <p:cNvPr id="305" name="Google Shape;305;g755d348399_0_121"/>
            <p:cNvPicPr preferRelativeResize="0"/>
            <p:nvPr/>
          </p:nvPicPr>
          <p:blipFill rotWithShape="1">
            <a:blip r:embed="rId4">
              <a:alphaModFix/>
            </a:blip>
            <a:srcRect b="0" l="0" r="0" t="3437"/>
            <a:stretch/>
          </p:blipFill>
          <p:spPr>
            <a:xfrm>
              <a:off x="5043200" y="1371600"/>
              <a:ext cx="3407925" cy="3130825"/>
            </a:xfrm>
            <a:prstGeom prst="rect">
              <a:avLst/>
            </a:prstGeom>
            <a:noFill/>
            <a:ln>
              <a:noFill/>
            </a:ln>
          </p:spPr>
        </p:pic>
        <p:sp>
          <p:nvSpPr>
            <p:cNvPr id="306" name="Google Shape;306;g755d348399_0_121"/>
            <p:cNvSpPr txBox="1"/>
            <p:nvPr/>
          </p:nvSpPr>
          <p:spPr>
            <a:xfrm>
              <a:off x="3292750" y="3608850"/>
              <a:ext cx="1486800" cy="1019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g755d348399_0_121"/>
          <p:cNvGrpSpPr/>
          <p:nvPr/>
        </p:nvGrpSpPr>
        <p:grpSpPr>
          <a:xfrm>
            <a:off x="311700" y="4807225"/>
            <a:ext cx="7542900" cy="237900"/>
            <a:chOff x="67650" y="4807225"/>
            <a:chExt cx="7542900" cy="237900"/>
          </a:xfrm>
        </p:grpSpPr>
        <p:sp>
          <p:nvSpPr>
            <p:cNvPr id="308" name="Google Shape;308;g755d348399_0_121"/>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09" name="Google Shape;309;g755d348399_0_121"/>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10" name="Google Shape;310;g755d348399_0_121"/>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311" name="Google Shape;311;g755d348399_0_121"/>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312" name="Google Shape;312;g755d348399_0_121"/>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Google Shape;41;g653d8aa665_0_23"/>
          <p:cNvSpPr txBox="1"/>
          <p:nvPr/>
        </p:nvSpPr>
        <p:spPr>
          <a:xfrm>
            <a:off x="311700" y="6895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Outline</a:t>
            </a:r>
            <a:endParaRPr b="0" i="0" sz="2800" u="none" cap="none" strike="noStrike">
              <a:solidFill>
                <a:srgbClr val="000000"/>
              </a:solidFill>
              <a:latin typeface="Arial"/>
              <a:ea typeface="Arial"/>
              <a:cs typeface="Arial"/>
              <a:sym typeface="Arial"/>
            </a:endParaRPr>
          </a:p>
        </p:txBody>
      </p:sp>
      <p:sp>
        <p:nvSpPr>
          <p:cNvPr id="42" name="Google Shape;42;g653d8aa665_0_23"/>
          <p:cNvSpPr txBox="1"/>
          <p:nvPr/>
        </p:nvSpPr>
        <p:spPr>
          <a:xfrm>
            <a:off x="169875" y="1200150"/>
            <a:ext cx="58377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600"/>
              </a:spcBef>
              <a:spcAft>
                <a:spcPts val="0"/>
              </a:spcAft>
              <a:buClr>
                <a:srgbClr val="595959"/>
              </a:buClr>
              <a:buSzPts val="1800"/>
              <a:buAutoNum type="arabicPeriod"/>
            </a:pPr>
            <a:r>
              <a:rPr lang="en-US" sz="1800">
                <a:solidFill>
                  <a:srgbClr val="595959"/>
                </a:solidFill>
              </a:rPr>
              <a:t>Introduction</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Background</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Purpose</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Value Proposition</a:t>
            </a:r>
            <a:endParaRPr sz="1800">
              <a:solidFill>
                <a:srgbClr val="595959"/>
              </a:solidFill>
            </a:endParaRPr>
          </a:p>
          <a:p>
            <a:pPr indent="-342900" lvl="0" marL="457200" marR="0" rtl="0" algn="l">
              <a:lnSpc>
                <a:spcPct val="100000"/>
              </a:lnSpc>
              <a:spcBef>
                <a:spcPts val="1000"/>
              </a:spcBef>
              <a:spcAft>
                <a:spcPts val="0"/>
              </a:spcAft>
              <a:buClr>
                <a:srgbClr val="595959"/>
              </a:buClr>
              <a:buSzPts val="1800"/>
              <a:buAutoNum type="arabicPeriod"/>
            </a:pPr>
            <a:r>
              <a:rPr lang="en-US" sz="1800">
                <a:solidFill>
                  <a:srgbClr val="595959"/>
                </a:solidFill>
              </a:rPr>
              <a:t>Analysis</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Stakeholders &amp; Needs</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Scope</a:t>
            </a:r>
            <a:endParaRPr sz="1800">
              <a:solidFill>
                <a:srgbClr val="595959"/>
              </a:solidFill>
            </a:endParaRPr>
          </a:p>
          <a:p>
            <a:pPr indent="-342900" lvl="0" marL="457200" marR="0" rtl="0" algn="l">
              <a:lnSpc>
                <a:spcPct val="100000"/>
              </a:lnSpc>
              <a:spcBef>
                <a:spcPts val="1000"/>
              </a:spcBef>
              <a:spcAft>
                <a:spcPts val="0"/>
              </a:spcAft>
              <a:buClr>
                <a:srgbClr val="595959"/>
              </a:buClr>
              <a:buSzPts val="1800"/>
              <a:buAutoNum type="arabicPeriod"/>
            </a:pPr>
            <a:r>
              <a:rPr lang="en-US" sz="1800">
                <a:solidFill>
                  <a:srgbClr val="595959"/>
                </a:solidFill>
              </a:rPr>
              <a:t>Conclusion</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Highest Scoring Design</a:t>
            </a:r>
            <a:endParaRPr sz="1800">
              <a:solidFill>
                <a:srgbClr val="595959"/>
              </a:solidFill>
            </a:endParaRPr>
          </a:p>
          <a:p>
            <a:pPr indent="-342900" lvl="1" marL="914400" marR="0" rtl="0" algn="l">
              <a:lnSpc>
                <a:spcPct val="100000"/>
              </a:lnSpc>
              <a:spcBef>
                <a:spcPts val="0"/>
              </a:spcBef>
              <a:spcAft>
                <a:spcPts val="0"/>
              </a:spcAft>
              <a:buClr>
                <a:srgbClr val="595959"/>
              </a:buClr>
              <a:buSzPts val="1800"/>
              <a:buAutoNum type="alphaLcPeriod"/>
            </a:pPr>
            <a:r>
              <a:rPr lang="en-US" sz="1800">
                <a:solidFill>
                  <a:srgbClr val="595959"/>
                </a:solidFill>
              </a:rPr>
              <a:t>Recommendation &amp; Next Steps</a:t>
            </a:r>
            <a:endParaRPr sz="1800">
              <a:solidFill>
                <a:srgbClr val="595959"/>
              </a:solidFill>
            </a:endParaRPr>
          </a:p>
        </p:txBody>
      </p:sp>
      <p:grpSp>
        <p:nvGrpSpPr>
          <p:cNvPr id="43" name="Google Shape;43;g653d8aa665_0_23"/>
          <p:cNvGrpSpPr/>
          <p:nvPr/>
        </p:nvGrpSpPr>
        <p:grpSpPr>
          <a:xfrm>
            <a:off x="239642" y="4831200"/>
            <a:ext cx="7585326" cy="237900"/>
            <a:chOff x="2002050" y="4807225"/>
            <a:chExt cx="5927425" cy="237900"/>
          </a:xfrm>
        </p:grpSpPr>
        <p:sp>
          <p:nvSpPr>
            <p:cNvPr id="44" name="Google Shape;44;g653d8aa665_0_23"/>
            <p:cNvSpPr/>
            <p:nvPr/>
          </p:nvSpPr>
          <p:spPr>
            <a:xfrm>
              <a:off x="200205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Introduction</a:t>
              </a:r>
              <a:endParaRPr sz="1200">
                <a:solidFill>
                  <a:srgbClr val="FFFFFF"/>
                </a:solidFill>
                <a:latin typeface="Nunito"/>
                <a:ea typeface="Nunito"/>
                <a:cs typeface="Nunito"/>
                <a:sym typeface="Nunito"/>
              </a:endParaRPr>
            </a:p>
          </p:txBody>
        </p:sp>
        <p:sp>
          <p:nvSpPr>
            <p:cNvPr id="45" name="Google Shape;45;g653d8aa665_0_23"/>
            <p:cNvSpPr/>
            <p:nvPr/>
          </p:nvSpPr>
          <p:spPr>
            <a:xfrm>
              <a:off x="5914075"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Conclusion</a:t>
              </a:r>
              <a:endParaRPr sz="1200">
                <a:solidFill>
                  <a:srgbClr val="FFFFFF"/>
                </a:solidFill>
                <a:latin typeface="Nunito"/>
                <a:ea typeface="Nunito"/>
                <a:cs typeface="Nunito"/>
                <a:sym typeface="Nunito"/>
              </a:endParaRPr>
            </a:p>
          </p:txBody>
        </p:sp>
        <p:sp>
          <p:nvSpPr>
            <p:cNvPr id="46" name="Google Shape;46;g653d8aa665_0_23"/>
            <p:cNvSpPr/>
            <p:nvPr/>
          </p:nvSpPr>
          <p:spPr>
            <a:xfrm>
              <a:off x="396060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Analysis</a:t>
              </a:r>
              <a:endParaRPr sz="1200">
                <a:solidFill>
                  <a:srgbClr val="FFFFFF"/>
                </a:solidFill>
                <a:latin typeface="Nunito"/>
                <a:ea typeface="Nunito"/>
                <a:cs typeface="Nunito"/>
                <a:sym typeface="Nuni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grpSp>
        <p:nvGrpSpPr>
          <p:cNvPr id="317" name="Google Shape;317;g755d348399_0_139"/>
          <p:cNvGrpSpPr/>
          <p:nvPr/>
        </p:nvGrpSpPr>
        <p:grpSpPr>
          <a:xfrm>
            <a:off x="397650" y="724700"/>
            <a:ext cx="8602475" cy="1979600"/>
            <a:chOff x="169850" y="687400"/>
            <a:chExt cx="8602475" cy="1979600"/>
          </a:xfrm>
        </p:grpSpPr>
        <p:sp>
          <p:nvSpPr>
            <p:cNvPr id="318" name="Google Shape;318;g755d348399_0_139"/>
            <p:cNvSpPr txBox="1"/>
            <p:nvPr/>
          </p:nvSpPr>
          <p:spPr>
            <a:xfrm>
              <a:off x="251725" y="6874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Winnowing</a:t>
              </a:r>
              <a:endParaRPr b="0" i="0" sz="2800" u="none" cap="none" strike="noStrike">
                <a:solidFill>
                  <a:srgbClr val="000000"/>
                </a:solidFill>
                <a:latin typeface="Arial"/>
                <a:ea typeface="Arial"/>
                <a:cs typeface="Arial"/>
                <a:sym typeface="Arial"/>
              </a:endParaRPr>
            </a:p>
          </p:txBody>
        </p:sp>
        <p:sp>
          <p:nvSpPr>
            <p:cNvPr id="319" name="Google Shape;319;g755d348399_0_139"/>
            <p:cNvSpPr txBox="1"/>
            <p:nvPr/>
          </p:nvSpPr>
          <p:spPr>
            <a:xfrm>
              <a:off x="169850" y="1104900"/>
              <a:ext cx="4034100" cy="156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rgbClr val="595959"/>
                </a:buClr>
                <a:buSzPts val="1800"/>
                <a:buChar char="●"/>
              </a:pPr>
              <a:r>
                <a:rPr lang="en-US" sz="1800">
                  <a:solidFill>
                    <a:srgbClr val="595959"/>
                  </a:solidFill>
                </a:rPr>
                <a:t>Winnowed concepts based on </a:t>
              </a:r>
              <a:endParaRPr sz="1800">
                <a:solidFill>
                  <a:srgbClr val="595959"/>
                </a:solidFill>
              </a:endParaRPr>
            </a:p>
            <a:p>
              <a:pPr indent="-342900" lvl="1" marL="914400" marR="0" rtl="0" algn="l">
                <a:lnSpc>
                  <a:spcPct val="150000"/>
                </a:lnSpc>
                <a:spcBef>
                  <a:spcPts val="0"/>
                </a:spcBef>
                <a:spcAft>
                  <a:spcPts val="0"/>
                </a:spcAft>
                <a:buClr>
                  <a:srgbClr val="595959"/>
                </a:buClr>
                <a:buSzPts val="1800"/>
                <a:buChar char="○"/>
              </a:pPr>
              <a:r>
                <a:rPr lang="en-US" sz="1800">
                  <a:solidFill>
                    <a:srgbClr val="595959"/>
                  </a:solidFill>
                </a:rPr>
                <a:t>Feasibility</a:t>
              </a:r>
              <a:endParaRPr sz="1800">
                <a:solidFill>
                  <a:srgbClr val="595959"/>
                </a:solidFill>
              </a:endParaRPr>
            </a:p>
            <a:p>
              <a:pPr indent="-342900" lvl="1" marL="914400" marR="0" rtl="0" algn="l">
                <a:lnSpc>
                  <a:spcPct val="150000"/>
                </a:lnSpc>
                <a:spcBef>
                  <a:spcPts val="0"/>
                </a:spcBef>
                <a:spcAft>
                  <a:spcPts val="0"/>
                </a:spcAft>
                <a:buClr>
                  <a:srgbClr val="595959"/>
                </a:buClr>
                <a:buSzPts val="1800"/>
                <a:buChar char="○"/>
              </a:pPr>
              <a:r>
                <a:rPr lang="en-US" sz="1800">
                  <a:solidFill>
                    <a:srgbClr val="595959"/>
                  </a:solidFill>
                </a:rPr>
                <a:t>Requirements</a:t>
              </a:r>
              <a:endParaRPr sz="1800">
                <a:solidFill>
                  <a:srgbClr val="595959"/>
                </a:solidFill>
              </a:endParaRPr>
            </a:p>
            <a:p>
              <a:pPr indent="-342900" lvl="1" marL="914400" marR="0" rtl="0" algn="l">
                <a:lnSpc>
                  <a:spcPct val="150000"/>
                </a:lnSpc>
                <a:spcBef>
                  <a:spcPts val="0"/>
                </a:spcBef>
                <a:spcAft>
                  <a:spcPts val="0"/>
                </a:spcAft>
                <a:buClr>
                  <a:srgbClr val="595959"/>
                </a:buClr>
                <a:buSzPts val="1800"/>
                <a:buChar char="○"/>
              </a:pPr>
              <a:r>
                <a:rPr lang="en-US" sz="1800">
                  <a:solidFill>
                    <a:srgbClr val="595959"/>
                  </a:solidFill>
                </a:rPr>
                <a:t>Technical Readiness</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Similar concepts were combined</a:t>
              </a:r>
              <a:endParaRPr sz="1800">
                <a:solidFill>
                  <a:srgbClr val="595959"/>
                </a:solidFill>
              </a:endParaRPr>
            </a:p>
            <a:p>
              <a:pPr indent="0" lvl="0" marL="0" marR="0" rtl="0" algn="l">
                <a:lnSpc>
                  <a:spcPct val="150000"/>
                </a:lnSpc>
                <a:spcBef>
                  <a:spcPts val="1600"/>
                </a:spcBef>
                <a:spcAft>
                  <a:spcPts val="0"/>
                </a:spcAft>
                <a:buNone/>
              </a:pPr>
              <a:r>
                <a:t/>
              </a:r>
              <a:endParaRPr sz="1800">
                <a:solidFill>
                  <a:srgbClr val="595959"/>
                </a:solidFill>
              </a:endParaRPr>
            </a:p>
            <a:p>
              <a:pPr indent="0" lvl="0" marL="0" marR="0" rtl="0" algn="l">
                <a:lnSpc>
                  <a:spcPct val="100000"/>
                </a:lnSpc>
                <a:spcBef>
                  <a:spcPts val="1600"/>
                </a:spcBef>
                <a:spcAft>
                  <a:spcPts val="0"/>
                </a:spcAft>
                <a:buNone/>
              </a:pPr>
              <a:r>
                <a:t/>
              </a:r>
              <a:endParaRPr sz="1800">
                <a:solidFill>
                  <a:srgbClr val="595959"/>
                </a:solidFill>
              </a:endParaRPr>
            </a:p>
            <a:p>
              <a:pPr indent="0" lvl="0" marL="914400" marR="0" rtl="0" algn="l">
                <a:lnSpc>
                  <a:spcPct val="100000"/>
                </a:lnSpc>
                <a:spcBef>
                  <a:spcPts val="1600"/>
                </a:spcBef>
                <a:spcAft>
                  <a:spcPts val="0"/>
                </a:spcAft>
                <a:buNone/>
              </a:pPr>
              <a:r>
                <a:t/>
              </a:r>
              <a:endParaRPr sz="1800">
                <a:solidFill>
                  <a:srgbClr val="595959"/>
                </a:solidFill>
              </a:endParaRPr>
            </a:p>
          </p:txBody>
        </p:sp>
      </p:grpSp>
      <p:graphicFrame>
        <p:nvGraphicFramePr>
          <p:cNvPr id="320" name="Google Shape;320;g755d348399_0_139"/>
          <p:cNvGraphicFramePr/>
          <p:nvPr/>
        </p:nvGraphicFramePr>
        <p:xfrm>
          <a:off x="4885075" y="2057400"/>
          <a:ext cx="3000000" cy="3000000"/>
        </p:xfrm>
        <a:graphic>
          <a:graphicData uri="http://schemas.openxmlformats.org/drawingml/2006/table">
            <a:tbl>
              <a:tblPr>
                <a:noFill/>
                <a:tableStyleId>{20FABD34-C0F9-4EA0-996F-39929C5A70A8}</a:tableStyleId>
              </a:tblPr>
              <a:tblGrid>
                <a:gridCol w="1786750"/>
                <a:gridCol w="1786750"/>
              </a:tblGrid>
              <a:tr h="575850">
                <a:tc>
                  <a:txBody>
                    <a:bodyPr/>
                    <a:lstStyle/>
                    <a:p>
                      <a:pPr indent="0" lvl="0" marL="0" rtl="0" algn="ctr">
                        <a:spcBef>
                          <a:spcPts val="1000"/>
                        </a:spcBef>
                        <a:spcAft>
                          <a:spcPts val="0"/>
                        </a:spcAft>
                        <a:buNone/>
                      </a:pPr>
                      <a:r>
                        <a:rPr lang="en-US"/>
                        <a:t>Concept A.1</a:t>
                      </a:r>
                      <a:endParaRPr/>
                    </a:p>
                  </a:txBody>
                  <a:tcPr marT="91425" marB="91425" marR="91425" marL="91425">
                    <a:solidFill>
                      <a:srgbClr val="BAF6A5"/>
                    </a:solidFill>
                  </a:tcPr>
                </a:tc>
                <a:tc>
                  <a:txBody>
                    <a:bodyPr/>
                    <a:lstStyle/>
                    <a:p>
                      <a:pPr indent="0" lvl="0" marL="0" rtl="0" algn="ctr">
                        <a:spcBef>
                          <a:spcPts val="1000"/>
                        </a:spcBef>
                        <a:spcAft>
                          <a:spcPts val="0"/>
                        </a:spcAft>
                        <a:buNone/>
                      </a:pPr>
                      <a:r>
                        <a:rPr lang="en-US"/>
                        <a:t>Concept A.2</a:t>
                      </a:r>
                      <a:endParaRPr/>
                    </a:p>
                  </a:txBody>
                  <a:tcPr marT="91425" marB="91425" marR="91425" marL="91425">
                    <a:solidFill>
                      <a:srgbClr val="BAF6A5"/>
                    </a:solidFill>
                  </a:tcPr>
                </a:tc>
              </a:tr>
              <a:tr h="575850">
                <a:tc>
                  <a:txBody>
                    <a:bodyPr/>
                    <a:lstStyle/>
                    <a:p>
                      <a:pPr indent="0" lvl="0" marL="0" rtl="0" algn="ctr">
                        <a:spcBef>
                          <a:spcPts val="1000"/>
                        </a:spcBef>
                        <a:spcAft>
                          <a:spcPts val="0"/>
                        </a:spcAft>
                        <a:buNone/>
                      </a:pPr>
                      <a:r>
                        <a:rPr lang="en-US"/>
                        <a:t>Concept B.1</a:t>
                      </a:r>
                      <a:endParaRPr/>
                    </a:p>
                  </a:txBody>
                  <a:tcPr marT="91425" marB="91425" marR="91425" marL="91425">
                    <a:solidFill>
                      <a:srgbClr val="BAF6A5"/>
                    </a:solidFill>
                  </a:tcPr>
                </a:tc>
                <a:tc>
                  <a:txBody>
                    <a:bodyPr/>
                    <a:lstStyle/>
                    <a:p>
                      <a:pPr indent="0" lvl="0" marL="0" rtl="0" algn="ctr">
                        <a:spcBef>
                          <a:spcPts val="1000"/>
                        </a:spcBef>
                        <a:spcAft>
                          <a:spcPts val="0"/>
                        </a:spcAft>
                        <a:buNone/>
                      </a:pPr>
                      <a:r>
                        <a:rPr lang="en-US"/>
                        <a:t>Concept B.2</a:t>
                      </a:r>
                      <a:endParaRPr/>
                    </a:p>
                  </a:txBody>
                  <a:tcPr marT="91425" marB="91425" marR="91425" marL="91425">
                    <a:solidFill>
                      <a:srgbClr val="BAF6A5"/>
                    </a:solidFill>
                  </a:tcPr>
                </a:tc>
              </a:tr>
            </a:tbl>
          </a:graphicData>
        </a:graphic>
      </p:graphicFrame>
      <p:sp>
        <p:nvSpPr>
          <p:cNvPr id="321" name="Google Shape;321;g755d348399_0_139"/>
          <p:cNvSpPr txBox="1"/>
          <p:nvPr/>
        </p:nvSpPr>
        <p:spPr>
          <a:xfrm>
            <a:off x="4649175" y="1387200"/>
            <a:ext cx="3632700" cy="311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1600"/>
              </a:spcBef>
              <a:spcAft>
                <a:spcPts val="0"/>
              </a:spcAft>
              <a:buNone/>
            </a:pPr>
            <a:r>
              <a:rPr lang="en-US" sz="1800">
                <a:solidFill>
                  <a:srgbClr val="595959"/>
                </a:solidFill>
              </a:rPr>
              <a:t>Result:</a:t>
            </a:r>
            <a:r>
              <a:rPr b="1" lang="en-US" sz="1800">
                <a:solidFill>
                  <a:srgbClr val="595959"/>
                </a:solidFill>
              </a:rPr>
              <a:t> 4 concepts passed</a:t>
            </a:r>
            <a:endParaRPr b="1" sz="1800">
              <a:solidFill>
                <a:srgbClr val="595959"/>
              </a:solidFill>
            </a:endParaRPr>
          </a:p>
          <a:p>
            <a:pPr indent="0" lvl="0" marL="0" rtl="0" algn="l">
              <a:spcBef>
                <a:spcPts val="0"/>
              </a:spcBef>
              <a:spcAft>
                <a:spcPts val="0"/>
              </a:spcAft>
              <a:buNone/>
            </a:pPr>
            <a:r>
              <a:t/>
            </a:r>
            <a:endParaRPr/>
          </a:p>
        </p:txBody>
      </p:sp>
      <p:grpSp>
        <p:nvGrpSpPr>
          <p:cNvPr id="322" name="Google Shape;322;g755d348399_0_139"/>
          <p:cNvGrpSpPr/>
          <p:nvPr/>
        </p:nvGrpSpPr>
        <p:grpSpPr>
          <a:xfrm>
            <a:off x="311700" y="4807225"/>
            <a:ext cx="7542900" cy="237900"/>
            <a:chOff x="67650" y="4807225"/>
            <a:chExt cx="7542900" cy="237900"/>
          </a:xfrm>
        </p:grpSpPr>
        <p:sp>
          <p:nvSpPr>
            <p:cNvPr id="323" name="Google Shape;323;g755d348399_0_139"/>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24" name="Google Shape;324;g755d348399_0_139"/>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25" name="Google Shape;325;g755d348399_0_139"/>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326" name="Google Shape;326;g755d348399_0_139"/>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327" name="Google Shape;327;g755d348399_0_139"/>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grpSp>
        <p:nvGrpSpPr>
          <p:cNvPr id="332" name="Google Shape;332;g755d348399_0_158"/>
          <p:cNvGrpSpPr/>
          <p:nvPr/>
        </p:nvGrpSpPr>
        <p:grpSpPr>
          <a:xfrm>
            <a:off x="1413925" y="573600"/>
            <a:ext cx="6710600" cy="4344050"/>
            <a:chOff x="1413925" y="573600"/>
            <a:chExt cx="6710600" cy="4344050"/>
          </a:xfrm>
        </p:grpSpPr>
        <p:sp>
          <p:nvSpPr>
            <p:cNvPr id="333" name="Google Shape;333;g755d348399_0_158"/>
            <p:cNvSpPr txBox="1"/>
            <p:nvPr/>
          </p:nvSpPr>
          <p:spPr>
            <a:xfrm>
              <a:off x="1413925" y="4344950"/>
              <a:ext cx="6201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1800">
                  <a:solidFill>
                    <a:srgbClr val="0944A1"/>
                  </a:solidFill>
                </a:rPr>
                <a:t>Concept A.1: “Two Wheel Chariot”</a:t>
              </a:r>
              <a:endParaRPr b="0" i="0" sz="1800" u="none" cap="none" strike="noStrike">
                <a:solidFill>
                  <a:srgbClr val="0944A1"/>
                </a:solidFill>
                <a:latin typeface="Arial"/>
                <a:ea typeface="Arial"/>
                <a:cs typeface="Arial"/>
                <a:sym typeface="Arial"/>
              </a:endParaRPr>
            </a:p>
          </p:txBody>
        </p:sp>
        <p:pic>
          <p:nvPicPr>
            <p:cNvPr id="334" name="Google Shape;334;g755d348399_0_158"/>
            <p:cNvPicPr preferRelativeResize="0"/>
            <p:nvPr/>
          </p:nvPicPr>
          <p:blipFill rotWithShape="1">
            <a:blip r:embed="rId3">
              <a:alphaModFix/>
            </a:blip>
            <a:srcRect b="2448" l="0" r="0" t="0"/>
            <a:stretch/>
          </p:blipFill>
          <p:spPr>
            <a:xfrm>
              <a:off x="1470988" y="631075"/>
              <a:ext cx="6087775" cy="3611300"/>
            </a:xfrm>
            <a:prstGeom prst="rect">
              <a:avLst/>
            </a:prstGeom>
            <a:noFill/>
            <a:ln>
              <a:noFill/>
            </a:ln>
          </p:spPr>
        </p:pic>
        <p:sp>
          <p:nvSpPr>
            <p:cNvPr id="335" name="Google Shape;335;g755d348399_0_158"/>
            <p:cNvSpPr txBox="1"/>
            <p:nvPr/>
          </p:nvSpPr>
          <p:spPr>
            <a:xfrm>
              <a:off x="7429125" y="2875575"/>
              <a:ext cx="695400" cy="158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755d348399_0_158"/>
            <p:cNvSpPr txBox="1"/>
            <p:nvPr/>
          </p:nvSpPr>
          <p:spPr>
            <a:xfrm>
              <a:off x="7549025" y="573600"/>
              <a:ext cx="299700" cy="239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g755d348399_0_158"/>
          <p:cNvGrpSpPr/>
          <p:nvPr/>
        </p:nvGrpSpPr>
        <p:grpSpPr>
          <a:xfrm>
            <a:off x="311700" y="4807225"/>
            <a:ext cx="7542900" cy="237900"/>
            <a:chOff x="67650" y="4807225"/>
            <a:chExt cx="7542900" cy="237900"/>
          </a:xfrm>
        </p:grpSpPr>
        <p:sp>
          <p:nvSpPr>
            <p:cNvPr id="338" name="Google Shape;338;g755d348399_0_158"/>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39" name="Google Shape;339;g755d348399_0_158"/>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40" name="Google Shape;340;g755d348399_0_158"/>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341" name="Google Shape;341;g755d348399_0_158"/>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342" name="Google Shape;342;g755d348399_0_158"/>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755d348399_0_173"/>
          <p:cNvSpPr txBox="1"/>
          <p:nvPr/>
        </p:nvSpPr>
        <p:spPr>
          <a:xfrm>
            <a:off x="1413925" y="4344950"/>
            <a:ext cx="6201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1800">
                <a:solidFill>
                  <a:srgbClr val="0944A1"/>
                </a:solidFill>
              </a:rPr>
              <a:t>Concept A.2: “One Wheel Chariot”</a:t>
            </a:r>
            <a:endParaRPr b="0" i="0" sz="1800" u="none" cap="none" strike="noStrike">
              <a:solidFill>
                <a:srgbClr val="0944A1"/>
              </a:solidFill>
              <a:latin typeface="Arial"/>
              <a:ea typeface="Arial"/>
              <a:cs typeface="Arial"/>
              <a:sym typeface="Arial"/>
            </a:endParaRPr>
          </a:p>
        </p:txBody>
      </p:sp>
      <p:sp>
        <p:nvSpPr>
          <p:cNvPr id="348" name="Google Shape;348;g755d348399_0_173"/>
          <p:cNvSpPr txBox="1"/>
          <p:nvPr/>
        </p:nvSpPr>
        <p:spPr>
          <a:xfrm>
            <a:off x="7429125" y="2875575"/>
            <a:ext cx="695400" cy="158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755d348399_0_173"/>
          <p:cNvSpPr txBox="1"/>
          <p:nvPr/>
        </p:nvSpPr>
        <p:spPr>
          <a:xfrm>
            <a:off x="7549025" y="573600"/>
            <a:ext cx="299700" cy="239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g755d348399_0_173"/>
          <p:cNvPicPr preferRelativeResize="0"/>
          <p:nvPr/>
        </p:nvPicPr>
        <p:blipFill>
          <a:blip r:embed="rId3">
            <a:alphaModFix/>
          </a:blip>
          <a:stretch>
            <a:fillRect/>
          </a:stretch>
        </p:blipFill>
        <p:spPr>
          <a:xfrm rot="-5400000">
            <a:off x="2690037" y="-760613"/>
            <a:ext cx="3799275" cy="6638100"/>
          </a:xfrm>
          <a:prstGeom prst="rect">
            <a:avLst/>
          </a:prstGeom>
          <a:noFill/>
          <a:ln>
            <a:noFill/>
          </a:ln>
        </p:spPr>
      </p:pic>
      <p:grpSp>
        <p:nvGrpSpPr>
          <p:cNvPr id="351" name="Google Shape;351;g755d348399_0_173"/>
          <p:cNvGrpSpPr/>
          <p:nvPr/>
        </p:nvGrpSpPr>
        <p:grpSpPr>
          <a:xfrm>
            <a:off x="311700" y="4807225"/>
            <a:ext cx="7542900" cy="237900"/>
            <a:chOff x="67650" y="4807225"/>
            <a:chExt cx="7542900" cy="237900"/>
          </a:xfrm>
        </p:grpSpPr>
        <p:sp>
          <p:nvSpPr>
            <p:cNvPr id="352" name="Google Shape;352;g755d348399_0_173"/>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53" name="Google Shape;353;g755d348399_0_173"/>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54" name="Google Shape;354;g755d348399_0_173"/>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355" name="Google Shape;355;g755d348399_0_173"/>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356" name="Google Shape;356;g755d348399_0_173"/>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g755d348399_0_188"/>
          <p:cNvSpPr txBox="1"/>
          <p:nvPr/>
        </p:nvSpPr>
        <p:spPr>
          <a:xfrm>
            <a:off x="1413925" y="4344950"/>
            <a:ext cx="6201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1800">
                <a:solidFill>
                  <a:srgbClr val="0944A1"/>
                </a:solidFill>
              </a:rPr>
              <a:t>Concept B.1: “Three Wheel Lever Chair”</a:t>
            </a:r>
            <a:endParaRPr b="0" i="0" sz="1800" u="none" cap="none" strike="noStrike">
              <a:solidFill>
                <a:srgbClr val="0944A1"/>
              </a:solidFill>
              <a:latin typeface="Arial"/>
              <a:ea typeface="Arial"/>
              <a:cs typeface="Arial"/>
              <a:sym typeface="Arial"/>
            </a:endParaRPr>
          </a:p>
        </p:txBody>
      </p:sp>
      <p:sp>
        <p:nvSpPr>
          <p:cNvPr id="362" name="Google Shape;362;g755d348399_0_188"/>
          <p:cNvSpPr txBox="1"/>
          <p:nvPr/>
        </p:nvSpPr>
        <p:spPr>
          <a:xfrm>
            <a:off x="7429125" y="2875575"/>
            <a:ext cx="695400" cy="158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755d348399_0_188"/>
          <p:cNvSpPr txBox="1"/>
          <p:nvPr/>
        </p:nvSpPr>
        <p:spPr>
          <a:xfrm>
            <a:off x="7549025" y="573600"/>
            <a:ext cx="299700" cy="239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g755d348399_0_188"/>
          <p:cNvPicPr preferRelativeResize="0"/>
          <p:nvPr/>
        </p:nvPicPr>
        <p:blipFill rotWithShape="1">
          <a:blip r:embed="rId3">
            <a:alphaModFix/>
          </a:blip>
          <a:srcRect b="2037" l="0" r="0" t="0"/>
          <a:stretch/>
        </p:blipFill>
        <p:spPr>
          <a:xfrm>
            <a:off x="1578250" y="623450"/>
            <a:ext cx="5766951" cy="3794999"/>
          </a:xfrm>
          <a:prstGeom prst="rect">
            <a:avLst/>
          </a:prstGeom>
          <a:noFill/>
          <a:ln>
            <a:noFill/>
          </a:ln>
        </p:spPr>
      </p:pic>
      <p:grpSp>
        <p:nvGrpSpPr>
          <p:cNvPr id="365" name="Google Shape;365;g755d348399_0_188"/>
          <p:cNvGrpSpPr/>
          <p:nvPr/>
        </p:nvGrpSpPr>
        <p:grpSpPr>
          <a:xfrm>
            <a:off x="311700" y="4807225"/>
            <a:ext cx="7542900" cy="237900"/>
            <a:chOff x="67650" y="4807225"/>
            <a:chExt cx="7542900" cy="237900"/>
          </a:xfrm>
        </p:grpSpPr>
        <p:sp>
          <p:nvSpPr>
            <p:cNvPr id="366" name="Google Shape;366;g755d348399_0_188"/>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67" name="Google Shape;367;g755d348399_0_188"/>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68" name="Google Shape;368;g755d348399_0_188"/>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369" name="Google Shape;369;g755d348399_0_188"/>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370" name="Google Shape;370;g755d348399_0_188"/>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755d348399_0_202"/>
          <p:cNvSpPr txBox="1"/>
          <p:nvPr/>
        </p:nvSpPr>
        <p:spPr>
          <a:xfrm>
            <a:off x="1413925" y="4344950"/>
            <a:ext cx="6201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1800">
                <a:solidFill>
                  <a:srgbClr val="0944A1"/>
                </a:solidFill>
              </a:rPr>
              <a:t>Concept B.2: “Three Wheel Handrim Chair”</a:t>
            </a:r>
            <a:endParaRPr b="0" i="0" sz="1800" u="none" cap="none" strike="noStrike">
              <a:solidFill>
                <a:srgbClr val="0944A1"/>
              </a:solidFill>
              <a:latin typeface="Arial"/>
              <a:ea typeface="Arial"/>
              <a:cs typeface="Arial"/>
              <a:sym typeface="Arial"/>
            </a:endParaRPr>
          </a:p>
        </p:txBody>
      </p:sp>
      <p:sp>
        <p:nvSpPr>
          <p:cNvPr id="376" name="Google Shape;376;g755d348399_0_202"/>
          <p:cNvSpPr txBox="1"/>
          <p:nvPr/>
        </p:nvSpPr>
        <p:spPr>
          <a:xfrm>
            <a:off x="7429125" y="2875575"/>
            <a:ext cx="695400" cy="158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755d348399_0_202"/>
          <p:cNvSpPr txBox="1"/>
          <p:nvPr/>
        </p:nvSpPr>
        <p:spPr>
          <a:xfrm>
            <a:off x="7549025" y="573600"/>
            <a:ext cx="299700" cy="239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g755d348399_0_202"/>
          <p:cNvGrpSpPr/>
          <p:nvPr/>
        </p:nvGrpSpPr>
        <p:grpSpPr>
          <a:xfrm>
            <a:off x="1713700" y="604641"/>
            <a:ext cx="5451524" cy="3884532"/>
            <a:chOff x="1917526" y="573600"/>
            <a:chExt cx="5451524" cy="3934500"/>
          </a:xfrm>
        </p:grpSpPr>
        <p:pic>
          <p:nvPicPr>
            <p:cNvPr id="379" name="Google Shape;379;g755d348399_0_202"/>
            <p:cNvPicPr preferRelativeResize="0"/>
            <p:nvPr/>
          </p:nvPicPr>
          <p:blipFill rotWithShape="1">
            <a:blip r:embed="rId3">
              <a:alphaModFix/>
            </a:blip>
            <a:srcRect b="3315" l="0" r="0" t="9195"/>
            <a:stretch/>
          </p:blipFill>
          <p:spPr>
            <a:xfrm>
              <a:off x="1917526" y="573600"/>
              <a:ext cx="5308950" cy="3884475"/>
            </a:xfrm>
            <a:prstGeom prst="rect">
              <a:avLst/>
            </a:prstGeom>
            <a:noFill/>
            <a:ln>
              <a:noFill/>
            </a:ln>
          </p:spPr>
        </p:pic>
        <p:sp>
          <p:nvSpPr>
            <p:cNvPr id="380" name="Google Shape;380;g755d348399_0_202"/>
            <p:cNvSpPr txBox="1"/>
            <p:nvPr/>
          </p:nvSpPr>
          <p:spPr>
            <a:xfrm>
              <a:off x="7177350" y="573600"/>
              <a:ext cx="191700" cy="393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g755d348399_0_202"/>
          <p:cNvGrpSpPr/>
          <p:nvPr/>
        </p:nvGrpSpPr>
        <p:grpSpPr>
          <a:xfrm>
            <a:off x="311700" y="4807225"/>
            <a:ext cx="7542900" cy="237900"/>
            <a:chOff x="67650" y="4807225"/>
            <a:chExt cx="7542900" cy="237900"/>
          </a:xfrm>
        </p:grpSpPr>
        <p:sp>
          <p:nvSpPr>
            <p:cNvPr id="382" name="Google Shape;382;g755d348399_0_202"/>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83" name="Google Shape;383;g755d348399_0_202"/>
            <p:cNvSpPr/>
            <p:nvPr/>
          </p:nvSpPr>
          <p:spPr>
            <a:xfrm>
              <a:off x="1554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84" name="Google Shape;384;g755d348399_0_202"/>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385" name="Google Shape;385;g755d348399_0_202"/>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386" name="Google Shape;386;g755d348399_0_202"/>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g75621e31d8_0_6"/>
          <p:cNvSpPr txBox="1"/>
          <p:nvPr/>
        </p:nvSpPr>
        <p:spPr>
          <a:xfrm>
            <a:off x="143288" y="955775"/>
            <a:ext cx="58377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t/>
            </a:r>
            <a:endParaRPr sz="1800">
              <a:solidFill>
                <a:srgbClr val="595959"/>
              </a:solidFill>
            </a:endParaRPr>
          </a:p>
        </p:txBody>
      </p:sp>
      <p:pic>
        <p:nvPicPr>
          <p:cNvPr id="392" name="Google Shape;392;g75621e31d8_0_6" title="Points scored"/>
          <p:cNvPicPr preferRelativeResize="0"/>
          <p:nvPr/>
        </p:nvPicPr>
        <p:blipFill>
          <a:blip r:embed="rId3">
            <a:alphaModFix/>
          </a:blip>
          <a:stretch>
            <a:fillRect/>
          </a:stretch>
        </p:blipFill>
        <p:spPr>
          <a:xfrm>
            <a:off x="188523" y="1335675"/>
            <a:ext cx="5747274" cy="2667703"/>
          </a:xfrm>
          <a:prstGeom prst="rect">
            <a:avLst/>
          </a:prstGeom>
          <a:noFill/>
          <a:ln>
            <a:noFill/>
          </a:ln>
        </p:spPr>
      </p:pic>
      <p:sp>
        <p:nvSpPr>
          <p:cNvPr id="393" name="Google Shape;393;g75621e31d8_0_6"/>
          <p:cNvSpPr txBox="1"/>
          <p:nvPr/>
        </p:nvSpPr>
        <p:spPr>
          <a:xfrm>
            <a:off x="6324850" y="1764475"/>
            <a:ext cx="33315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200">
                <a:solidFill>
                  <a:srgbClr val="666666"/>
                </a:solidFill>
              </a:rPr>
              <a:t>Out of scope criteria </a:t>
            </a:r>
            <a:endParaRPr sz="2200">
              <a:solidFill>
                <a:srgbClr val="666666"/>
              </a:solidFill>
            </a:endParaRPr>
          </a:p>
        </p:txBody>
      </p:sp>
      <p:sp>
        <p:nvSpPr>
          <p:cNvPr id="394" name="Google Shape;394;g75621e31d8_0_6"/>
          <p:cNvSpPr txBox="1"/>
          <p:nvPr/>
        </p:nvSpPr>
        <p:spPr>
          <a:xfrm>
            <a:off x="6420250" y="2278063"/>
            <a:ext cx="2290500" cy="1665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Char char="●"/>
            </a:pPr>
            <a:r>
              <a:rPr lang="en-US" sz="1800">
                <a:solidFill>
                  <a:srgbClr val="666666"/>
                </a:solidFill>
              </a:rPr>
              <a:t>Rider comfort</a:t>
            </a:r>
            <a:endParaRPr sz="1800">
              <a:solidFill>
                <a:srgbClr val="666666"/>
              </a:solidFill>
            </a:endParaRPr>
          </a:p>
          <a:p>
            <a:pPr indent="-342900" lvl="0" marL="457200" rtl="0" algn="l">
              <a:lnSpc>
                <a:spcPct val="150000"/>
              </a:lnSpc>
              <a:spcBef>
                <a:spcPts val="0"/>
              </a:spcBef>
              <a:spcAft>
                <a:spcPts val="0"/>
              </a:spcAft>
              <a:buClr>
                <a:srgbClr val="666666"/>
              </a:buClr>
              <a:buSzPts val="1800"/>
              <a:buChar char="●"/>
            </a:pPr>
            <a:r>
              <a:rPr lang="en-US" sz="1800">
                <a:solidFill>
                  <a:srgbClr val="666666"/>
                </a:solidFill>
              </a:rPr>
              <a:t>Durability</a:t>
            </a:r>
            <a:endParaRPr sz="1800">
              <a:solidFill>
                <a:srgbClr val="666666"/>
              </a:solidFill>
            </a:endParaRPr>
          </a:p>
          <a:p>
            <a:pPr indent="-342900" lvl="0" marL="457200" rtl="0" algn="l">
              <a:lnSpc>
                <a:spcPct val="150000"/>
              </a:lnSpc>
              <a:spcBef>
                <a:spcPts val="0"/>
              </a:spcBef>
              <a:spcAft>
                <a:spcPts val="0"/>
              </a:spcAft>
              <a:buClr>
                <a:srgbClr val="666666"/>
              </a:buClr>
              <a:buSzPts val="1800"/>
              <a:buChar char="●"/>
            </a:pPr>
            <a:r>
              <a:rPr lang="en-US" sz="1800">
                <a:solidFill>
                  <a:srgbClr val="666666"/>
                </a:solidFill>
              </a:rPr>
              <a:t>Portability </a:t>
            </a:r>
            <a:endParaRPr sz="1800">
              <a:solidFill>
                <a:srgbClr val="666666"/>
              </a:solidFill>
            </a:endParaRPr>
          </a:p>
        </p:txBody>
      </p:sp>
      <p:sp>
        <p:nvSpPr>
          <p:cNvPr id="395" name="Google Shape;395;g75621e31d8_0_6"/>
          <p:cNvSpPr txBox="1"/>
          <p:nvPr/>
        </p:nvSpPr>
        <p:spPr>
          <a:xfrm>
            <a:off x="311700" y="69660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latin typeface="Verdana"/>
                <a:ea typeface="Verdana"/>
                <a:cs typeface="Verdana"/>
                <a:sym typeface="Verdana"/>
              </a:rPr>
              <a:t>WDM Evaluation Criteria</a:t>
            </a:r>
            <a:r>
              <a:rPr lang="en-US">
                <a:latin typeface="Verdana"/>
                <a:ea typeface="Verdana"/>
                <a:cs typeface="Verdana"/>
                <a:sym typeface="Verdana"/>
              </a:rPr>
              <a:t> </a:t>
            </a:r>
            <a:endParaRPr>
              <a:latin typeface="Verdana"/>
              <a:ea typeface="Verdana"/>
              <a:cs typeface="Verdana"/>
              <a:sym typeface="Verdana"/>
            </a:endParaRPr>
          </a:p>
        </p:txBody>
      </p:sp>
      <p:grpSp>
        <p:nvGrpSpPr>
          <p:cNvPr id="396" name="Google Shape;396;g75621e31d8_0_6"/>
          <p:cNvGrpSpPr/>
          <p:nvPr/>
        </p:nvGrpSpPr>
        <p:grpSpPr>
          <a:xfrm>
            <a:off x="311700" y="4807225"/>
            <a:ext cx="7542900" cy="237900"/>
            <a:chOff x="67650" y="4807225"/>
            <a:chExt cx="7542900" cy="237900"/>
          </a:xfrm>
        </p:grpSpPr>
        <p:sp>
          <p:nvSpPr>
            <p:cNvPr id="397" name="Google Shape;397;g75621e31d8_0_6"/>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398" name="Google Shape;398;g75621e31d8_0_6"/>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399" name="Google Shape;399;g75621e31d8_0_6"/>
            <p:cNvSpPr/>
            <p:nvPr/>
          </p:nvSpPr>
          <p:spPr>
            <a:xfrm>
              <a:off x="30406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00" name="Google Shape;400;g75621e31d8_0_6"/>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01" name="Google Shape;401;g75621e31d8_0_6"/>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g7907fe794d_0_0" title="Points scored"/>
          <p:cNvPicPr preferRelativeResize="0"/>
          <p:nvPr/>
        </p:nvPicPr>
        <p:blipFill>
          <a:blip r:embed="rId3">
            <a:alphaModFix/>
          </a:blip>
          <a:stretch>
            <a:fillRect/>
          </a:stretch>
        </p:blipFill>
        <p:spPr>
          <a:xfrm>
            <a:off x="654300" y="1200152"/>
            <a:ext cx="7200300" cy="3594129"/>
          </a:xfrm>
          <a:prstGeom prst="rect">
            <a:avLst/>
          </a:prstGeom>
          <a:noFill/>
          <a:ln>
            <a:noFill/>
          </a:ln>
        </p:spPr>
      </p:pic>
      <p:grpSp>
        <p:nvGrpSpPr>
          <p:cNvPr id="408" name="Google Shape;408;g7907fe794d_0_0"/>
          <p:cNvGrpSpPr/>
          <p:nvPr/>
        </p:nvGrpSpPr>
        <p:grpSpPr>
          <a:xfrm>
            <a:off x="311700" y="4807225"/>
            <a:ext cx="7542900" cy="237900"/>
            <a:chOff x="67650" y="4807225"/>
            <a:chExt cx="7542900" cy="237900"/>
          </a:xfrm>
        </p:grpSpPr>
        <p:sp>
          <p:nvSpPr>
            <p:cNvPr id="409" name="Google Shape;409;g7907fe794d_0_0"/>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410" name="Google Shape;410;g7907fe794d_0_0"/>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411" name="Google Shape;411;g7907fe794d_0_0"/>
            <p:cNvSpPr/>
            <p:nvPr/>
          </p:nvSpPr>
          <p:spPr>
            <a:xfrm>
              <a:off x="30406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12" name="Google Shape;412;g7907fe794d_0_0"/>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13" name="Google Shape;413;g7907fe794d_0_0"/>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
        <p:nvSpPr>
          <p:cNvPr id="414" name="Google Shape;414;g7907fe794d_0_0"/>
          <p:cNvSpPr txBox="1"/>
          <p:nvPr/>
        </p:nvSpPr>
        <p:spPr>
          <a:xfrm>
            <a:off x="311700" y="696600"/>
            <a:ext cx="28947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latin typeface="Verdana"/>
                <a:ea typeface="Verdana"/>
                <a:cs typeface="Verdana"/>
                <a:sym typeface="Verdana"/>
              </a:rPr>
              <a:t>WDM Scoring</a:t>
            </a:r>
            <a:endParaRPr>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g756680ae37_0_267"/>
          <p:cNvSpPr txBox="1"/>
          <p:nvPr/>
        </p:nvSpPr>
        <p:spPr>
          <a:xfrm>
            <a:off x="169875" y="687400"/>
            <a:ext cx="8769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Highest Scoring Design: </a:t>
            </a:r>
            <a:r>
              <a:rPr b="1" lang="en-US" sz="2800"/>
              <a:t>Three-Wheeled Lever Chair</a:t>
            </a:r>
            <a:endParaRPr b="1" i="0" sz="2800" u="none" cap="none" strike="noStrike">
              <a:solidFill>
                <a:srgbClr val="000000"/>
              </a:solidFill>
            </a:endParaRPr>
          </a:p>
        </p:txBody>
      </p:sp>
      <p:graphicFrame>
        <p:nvGraphicFramePr>
          <p:cNvPr id="420" name="Google Shape;420;g756680ae37_0_267"/>
          <p:cNvGraphicFramePr/>
          <p:nvPr/>
        </p:nvGraphicFramePr>
        <p:xfrm>
          <a:off x="251550" y="1737488"/>
          <a:ext cx="3000000" cy="3000000"/>
        </p:xfrm>
        <a:graphic>
          <a:graphicData uri="http://schemas.openxmlformats.org/drawingml/2006/table">
            <a:tbl>
              <a:tblPr>
                <a:noFill/>
                <a:tableStyleId>{20FABD34-C0F9-4EA0-996F-39929C5A70A8}</a:tableStyleId>
              </a:tblPr>
              <a:tblGrid>
                <a:gridCol w="2181025"/>
                <a:gridCol w="2181025"/>
              </a:tblGrid>
              <a:tr h="342900">
                <a:tc>
                  <a:txBody>
                    <a:bodyPr/>
                    <a:lstStyle/>
                    <a:p>
                      <a:pPr indent="0" lvl="0" marL="0" rtl="0" algn="l">
                        <a:spcBef>
                          <a:spcPts val="0"/>
                        </a:spcBef>
                        <a:spcAft>
                          <a:spcPts val="0"/>
                        </a:spcAft>
                        <a:buNone/>
                      </a:pPr>
                      <a:r>
                        <a:rPr b="1" lang="en-US"/>
                        <a:t>Function</a:t>
                      </a:r>
                      <a:endParaRPr b="1"/>
                    </a:p>
                  </a:txBody>
                  <a:tcPr marT="91425" marB="91425" marR="91425" marL="91425">
                    <a:solidFill>
                      <a:srgbClr val="CFE2F3"/>
                    </a:solidFill>
                  </a:tcPr>
                </a:tc>
                <a:tc>
                  <a:txBody>
                    <a:bodyPr/>
                    <a:lstStyle/>
                    <a:p>
                      <a:pPr indent="0" lvl="0" marL="0" rtl="0" algn="l">
                        <a:spcBef>
                          <a:spcPts val="0"/>
                        </a:spcBef>
                        <a:spcAft>
                          <a:spcPts val="0"/>
                        </a:spcAft>
                        <a:buNone/>
                      </a:pPr>
                      <a:r>
                        <a:rPr b="1" lang="en-US"/>
                        <a:t>Solution</a:t>
                      </a:r>
                      <a:endParaRPr b="1"/>
                    </a:p>
                  </a:txBody>
                  <a:tcPr marT="91425" marB="91425" marR="91425" marL="91425">
                    <a:solidFill>
                      <a:srgbClr val="CFE2F3"/>
                    </a:solidFill>
                  </a:tcPr>
                </a:tc>
              </a:tr>
              <a:tr h="636300">
                <a:tc>
                  <a:txBody>
                    <a:bodyPr/>
                    <a:lstStyle/>
                    <a:p>
                      <a:pPr indent="0" lvl="0" marL="0" rtl="0" algn="l">
                        <a:spcBef>
                          <a:spcPts val="0"/>
                        </a:spcBef>
                        <a:spcAft>
                          <a:spcPts val="0"/>
                        </a:spcAft>
                        <a:buNone/>
                      </a:pPr>
                      <a:r>
                        <a:rPr lang="en-US"/>
                        <a:t>Device enables rider input towards propulsion </a:t>
                      </a:r>
                      <a:endParaRPr/>
                    </a:p>
                  </a:txBody>
                  <a:tcPr marT="91425" marB="91425" marR="91425" marL="91425"/>
                </a:tc>
                <a:tc>
                  <a:txBody>
                    <a:bodyPr/>
                    <a:lstStyle/>
                    <a:p>
                      <a:pPr indent="0" lvl="0" marL="0" rtl="0" algn="l">
                        <a:spcBef>
                          <a:spcPts val="0"/>
                        </a:spcBef>
                        <a:spcAft>
                          <a:spcPts val="0"/>
                        </a:spcAft>
                        <a:buNone/>
                      </a:pPr>
                      <a:r>
                        <a:rPr lang="en-US"/>
                        <a:t>Lever drive system</a:t>
                      </a:r>
                      <a:endParaRPr/>
                    </a:p>
                  </a:txBody>
                  <a:tcPr marT="91425" marB="91425" marR="91425" marL="91425"/>
                </a:tc>
              </a:tr>
              <a:tr h="638200">
                <a:tc>
                  <a:txBody>
                    <a:bodyPr/>
                    <a:lstStyle/>
                    <a:p>
                      <a:pPr indent="0" lvl="0" marL="0" rtl="0" algn="l">
                        <a:spcBef>
                          <a:spcPts val="0"/>
                        </a:spcBef>
                        <a:spcAft>
                          <a:spcPts val="0"/>
                        </a:spcAft>
                        <a:buNone/>
                      </a:pPr>
                      <a:r>
                        <a:rPr lang="en-US"/>
                        <a:t>Device accepts input from Sherpa(s)</a:t>
                      </a:r>
                      <a:endParaRPr/>
                    </a:p>
                  </a:txBody>
                  <a:tcPr marT="91425" marB="91425" marR="91425" marL="91425"/>
                </a:tc>
                <a:tc>
                  <a:txBody>
                    <a:bodyPr/>
                    <a:lstStyle/>
                    <a:p>
                      <a:pPr indent="0" lvl="0" marL="0" rtl="0" algn="l">
                        <a:spcBef>
                          <a:spcPts val="0"/>
                        </a:spcBef>
                        <a:spcAft>
                          <a:spcPts val="0"/>
                        </a:spcAft>
                        <a:buNone/>
                      </a:pPr>
                      <a:r>
                        <a:rPr lang="en-US"/>
                        <a:t>Rear push handles</a:t>
                      </a:r>
                      <a:endParaRPr/>
                    </a:p>
                  </a:txBody>
                  <a:tcPr marT="91425" marB="91425" marR="91425" marL="91425"/>
                </a:tc>
              </a:tr>
              <a:tr h="527925">
                <a:tc>
                  <a:txBody>
                    <a:bodyPr/>
                    <a:lstStyle/>
                    <a:p>
                      <a:pPr indent="0" lvl="0" marL="0" rtl="0" algn="l">
                        <a:spcBef>
                          <a:spcPts val="0"/>
                        </a:spcBef>
                        <a:spcAft>
                          <a:spcPts val="0"/>
                        </a:spcAft>
                        <a:buNone/>
                      </a:pPr>
                      <a:r>
                        <a:rPr lang="en-US"/>
                        <a:t>Device absorbs bumps </a:t>
                      </a:r>
                      <a:endParaRPr/>
                    </a:p>
                  </a:txBody>
                  <a:tcPr marT="91425" marB="91425" marR="91425" marL="91425"/>
                </a:tc>
                <a:tc>
                  <a:txBody>
                    <a:bodyPr/>
                    <a:lstStyle/>
                    <a:p>
                      <a:pPr indent="0" lvl="0" marL="0" rtl="0" algn="l">
                        <a:spcBef>
                          <a:spcPts val="0"/>
                        </a:spcBef>
                        <a:spcAft>
                          <a:spcPts val="0"/>
                        </a:spcAft>
                        <a:buNone/>
                      </a:pPr>
                      <a:r>
                        <a:rPr lang="en-US"/>
                        <a:t>Mountain bike tires</a:t>
                      </a:r>
                      <a:endParaRPr/>
                    </a:p>
                  </a:txBody>
                  <a:tcPr marT="91425" marB="91425" marR="91425" marL="91425"/>
                </a:tc>
              </a:tr>
            </a:tbl>
          </a:graphicData>
        </a:graphic>
      </p:graphicFrame>
      <p:grpSp>
        <p:nvGrpSpPr>
          <p:cNvPr id="421" name="Google Shape;421;g756680ae37_0_267"/>
          <p:cNvGrpSpPr/>
          <p:nvPr/>
        </p:nvGrpSpPr>
        <p:grpSpPr>
          <a:xfrm>
            <a:off x="311700" y="4807225"/>
            <a:ext cx="7542900" cy="237900"/>
            <a:chOff x="67650" y="4807225"/>
            <a:chExt cx="7542900" cy="237900"/>
          </a:xfrm>
        </p:grpSpPr>
        <p:sp>
          <p:nvSpPr>
            <p:cNvPr id="422" name="Google Shape;422;g756680ae37_0_267"/>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423" name="Google Shape;423;g756680ae37_0_267"/>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424" name="Google Shape;424;g756680ae37_0_267"/>
            <p:cNvSpPr/>
            <p:nvPr/>
          </p:nvSpPr>
          <p:spPr>
            <a:xfrm>
              <a:off x="30406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25" name="Google Shape;425;g756680ae37_0_267"/>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26" name="Google Shape;426;g756680ae37_0_267"/>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grpSp>
        <p:nvGrpSpPr>
          <p:cNvPr id="427" name="Google Shape;427;g756680ae37_0_267"/>
          <p:cNvGrpSpPr/>
          <p:nvPr/>
        </p:nvGrpSpPr>
        <p:grpSpPr>
          <a:xfrm>
            <a:off x="5007541" y="1309145"/>
            <a:ext cx="5318136" cy="3449039"/>
            <a:chOff x="5019525" y="1447350"/>
            <a:chExt cx="4021275" cy="2859425"/>
          </a:xfrm>
        </p:grpSpPr>
        <p:pic>
          <p:nvPicPr>
            <p:cNvPr id="428" name="Google Shape;428;g756680ae37_0_267"/>
            <p:cNvPicPr preferRelativeResize="0"/>
            <p:nvPr/>
          </p:nvPicPr>
          <p:blipFill rotWithShape="1">
            <a:blip r:embed="rId3">
              <a:alphaModFix/>
            </a:blip>
            <a:srcRect b="2037" l="0" r="24602" t="0"/>
            <a:stretch/>
          </p:blipFill>
          <p:spPr>
            <a:xfrm>
              <a:off x="5098302" y="1543047"/>
              <a:ext cx="2960264" cy="2583693"/>
            </a:xfrm>
            <a:prstGeom prst="rect">
              <a:avLst/>
            </a:prstGeom>
            <a:noFill/>
            <a:ln>
              <a:noFill/>
            </a:ln>
          </p:spPr>
        </p:pic>
        <p:sp>
          <p:nvSpPr>
            <p:cNvPr id="429" name="Google Shape;429;g756680ae37_0_267"/>
            <p:cNvSpPr/>
            <p:nvPr/>
          </p:nvSpPr>
          <p:spPr>
            <a:xfrm flipH="1">
              <a:off x="7160700" y="1447350"/>
              <a:ext cx="1068900" cy="2679300"/>
            </a:xfrm>
            <a:prstGeom prst="rtTriangl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756680ae37_0_267"/>
            <p:cNvSpPr/>
            <p:nvPr/>
          </p:nvSpPr>
          <p:spPr>
            <a:xfrm>
              <a:off x="8229600" y="1518575"/>
              <a:ext cx="811200" cy="2788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756680ae37_0_267"/>
            <p:cNvSpPr/>
            <p:nvPr/>
          </p:nvSpPr>
          <p:spPr>
            <a:xfrm>
              <a:off x="5019525" y="1457425"/>
              <a:ext cx="2141100" cy="4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756680ae37_0_267"/>
            <p:cNvSpPr/>
            <p:nvPr/>
          </p:nvSpPr>
          <p:spPr>
            <a:xfrm>
              <a:off x="7112825" y="1493300"/>
              <a:ext cx="1578900" cy="10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g78e836b01b_1_19"/>
          <p:cNvSpPr txBox="1"/>
          <p:nvPr/>
        </p:nvSpPr>
        <p:spPr>
          <a:xfrm>
            <a:off x="368925" y="69660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High RPN Failure Modes</a:t>
            </a:r>
            <a:endParaRPr sz="2200"/>
          </a:p>
        </p:txBody>
      </p:sp>
      <p:graphicFrame>
        <p:nvGraphicFramePr>
          <p:cNvPr id="439" name="Google Shape;439;g78e836b01b_1_19"/>
          <p:cNvGraphicFramePr/>
          <p:nvPr/>
        </p:nvGraphicFramePr>
        <p:xfrm>
          <a:off x="368925" y="1453250"/>
          <a:ext cx="3000000" cy="3000000"/>
        </p:xfrm>
        <a:graphic>
          <a:graphicData uri="http://schemas.openxmlformats.org/drawingml/2006/table">
            <a:tbl>
              <a:tblPr>
                <a:noFill/>
                <a:tableStyleId>{41728784-5F76-4CF2-A49E-EA0AFFD1AD2F}</a:tableStyleId>
              </a:tblPr>
              <a:tblGrid>
                <a:gridCol w="1044925"/>
                <a:gridCol w="2071725"/>
                <a:gridCol w="1086425"/>
                <a:gridCol w="2001350"/>
                <a:gridCol w="1377450"/>
                <a:gridCol w="824275"/>
              </a:tblGrid>
              <a:tr h="200025">
                <a:tc rowSpan="2">
                  <a:txBody>
                    <a:bodyPr/>
                    <a:lstStyle/>
                    <a:p>
                      <a:pPr indent="0" lvl="0" marL="0" rtl="0" algn="ctr">
                        <a:lnSpc>
                          <a:spcPct val="115000"/>
                        </a:lnSpc>
                        <a:spcBef>
                          <a:spcPts val="0"/>
                        </a:spcBef>
                        <a:spcAft>
                          <a:spcPts val="0"/>
                        </a:spcAft>
                        <a:buNone/>
                      </a:pPr>
                      <a:r>
                        <a:rPr b="1" lang="en-US" sz="1800"/>
                        <a:t>Failure Mode</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US" sz="1800"/>
                        <a:t>Severity</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US" sz="1800"/>
                        <a:t>Occurrence</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rowSpan="2">
                  <a:txBody>
                    <a:bodyPr/>
                    <a:lstStyle/>
                    <a:p>
                      <a:pPr indent="0" lvl="0" marL="0" rtl="0" algn="ctr">
                        <a:lnSpc>
                          <a:spcPct val="115000"/>
                        </a:lnSpc>
                        <a:spcBef>
                          <a:spcPts val="0"/>
                        </a:spcBef>
                        <a:spcAft>
                          <a:spcPts val="0"/>
                        </a:spcAft>
                        <a:buNone/>
                      </a:pPr>
                      <a:r>
                        <a:rPr b="1" lang="en-US" sz="1800"/>
                        <a:t>RPN</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vMerge="1"/>
                <a:tc>
                  <a:txBody>
                    <a:bodyPr/>
                    <a:lstStyle/>
                    <a:p>
                      <a:pPr indent="0" lvl="0" marL="0" rtl="0" algn="ctr">
                        <a:lnSpc>
                          <a:spcPct val="115000"/>
                        </a:lnSpc>
                        <a:spcBef>
                          <a:spcPts val="0"/>
                        </a:spcBef>
                        <a:spcAft>
                          <a:spcPts val="0"/>
                        </a:spcAft>
                        <a:buNone/>
                      </a:pPr>
                      <a:r>
                        <a:rPr b="1" lang="en-US" sz="1800"/>
                        <a:t>Effect</a:t>
                      </a:r>
                      <a:endParaRPr b="1" sz="1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Severity</a:t>
                      </a:r>
                      <a:endParaRPr b="1" sz="1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Cause</a:t>
                      </a:r>
                      <a:endParaRPr b="1" sz="1800"/>
                    </a:p>
                  </a:txBody>
                  <a:tcPr marT="19050" marB="19050" marR="28575" marL="2857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Occurrence</a:t>
                      </a:r>
                      <a:endParaRPr b="1" sz="1800"/>
                    </a:p>
                  </a:txBody>
                  <a:tcPr marT="19050" marB="19050" marR="28575" marL="2857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542925">
                <a:tc rowSpan="3">
                  <a:txBody>
                    <a:bodyPr/>
                    <a:lstStyle/>
                    <a:p>
                      <a:pPr indent="0" lvl="0" marL="0" rtl="0" algn="l">
                        <a:lnSpc>
                          <a:spcPct val="115000"/>
                        </a:lnSpc>
                        <a:spcBef>
                          <a:spcPts val="0"/>
                        </a:spcBef>
                        <a:spcAft>
                          <a:spcPts val="0"/>
                        </a:spcAft>
                        <a:buNone/>
                      </a:pPr>
                      <a:r>
                        <a:rPr lang="en-US" sz="1800"/>
                        <a:t>Chain breaks</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Loss of rider propulsion (S=7)</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8</a:t>
                      </a:r>
                      <a:endParaRPr sz="1800"/>
                    </a:p>
                  </a:txBody>
                  <a:tcPr marT="19050" marB="19050" marR="28575" marL="2857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Link-plate fatigue</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a:t>
                      </a:r>
                      <a:endParaRPr sz="1800"/>
                    </a:p>
                  </a:txBody>
                  <a:tcPr marT="19050" marB="19050" marR="28575" marL="28575">
                    <a:lnL cap="flat" cmpd="sng" w="9525">
                      <a:solidFill>
                        <a:srgbClr val="7F7F7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56</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7F7F7F"/>
                      </a:solidFill>
                      <a:prstDash val="solid"/>
                      <a:round/>
                      <a:headEnd len="sm" w="sm" type="none"/>
                      <a:tailEnd len="sm" w="sm" type="none"/>
                    </a:lnB>
                    <a:solidFill>
                      <a:srgbClr val="F4CCCC"/>
                    </a:solidFill>
                  </a:tcPr>
                </a:tc>
              </a:tr>
              <a:tr h="542925">
                <a:tc vMerge="1"/>
                <a:tc>
                  <a:txBody>
                    <a:bodyPr/>
                    <a:lstStyle/>
                    <a:p>
                      <a:pPr indent="0" lvl="0" marL="0" rtl="0" algn="l">
                        <a:lnSpc>
                          <a:spcPct val="115000"/>
                        </a:lnSpc>
                        <a:spcBef>
                          <a:spcPts val="0"/>
                        </a:spcBef>
                        <a:spcAft>
                          <a:spcPts val="0"/>
                        </a:spcAft>
                        <a:buNone/>
                      </a:pPr>
                      <a:r>
                        <a:rPr lang="en-US" sz="1800"/>
                        <a:t>Device goes out of control (S=8)</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8</a:t>
                      </a:r>
                      <a:endParaRPr sz="1800"/>
                    </a:p>
                  </a:txBody>
                  <a:tcPr marT="19050" marB="19050" marR="28575" marL="2857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Roller fatigue</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a:t>
                      </a:r>
                      <a:endParaRPr sz="1800"/>
                    </a:p>
                  </a:txBody>
                  <a:tcPr marT="19050" marB="19050" marR="28575" marL="28575">
                    <a:lnL cap="flat" cmpd="sng" w="9525">
                      <a:solidFill>
                        <a:srgbClr val="7F7F7F"/>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56</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F4CCCC"/>
                    </a:solidFill>
                  </a:tcPr>
                </a:tc>
              </a:tr>
              <a:tr h="381000">
                <a:tc vMerge="1"/>
                <a:tc>
                  <a:txBody>
                    <a:bodyPr/>
                    <a:lstStyle/>
                    <a:p>
                      <a:pPr indent="0" lvl="0" marL="0" rtl="0" algn="l">
                        <a:spcBef>
                          <a:spcPts val="0"/>
                        </a:spcBef>
                        <a:spcAft>
                          <a:spcPts val="0"/>
                        </a:spcAft>
                        <a:buNone/>
                      </a:pPr>
                      <a:r>
                        <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800"/>
                    </a:p>
                  </a:txBody>
                  <a:tcPr marT="19050" marB="19050" marR="28575" marL="2857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Excessive wear/galling</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8</a:t>
                      </a:r>
                      <a:endParaRPr sz="1800"/>
                    </a:p>
                  </a:txBody>
                  <a:tcPr marT="19050" marB="19050" marR="28575" marL="28575">
                    <a:lnL cap="flat" cmpd="sng" w="9525">
                      <a:solidFill>
                        <a:srgbClr val="7F7F7F"/>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64</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rgbClr val="000000"/>
                      </a:solidFill>
                      <a:prstDash val="solid"/>
                      <a:round/>
                      <a:headEnd len="sm" w="sm" type="none"/>
                      <a:tailEnd len="sm" w="sm" type="none"/>
                    </a:lnB>
                    <a:solidFill>
                      <a:srgbClr val="F4CCCC"/>
                    </a:solidFill>
                  </a:tcPr>
                </a:tc>
              </a:tr>
            </a:tbl>
          </a:graphicData>
        </a:graphic>
      </p:graphicFrame>
      <p:grpSp>
        <p:nvGrpSpPr>
          <p:cNvPr id="440" name="Google Shape;440;g78e836b01b_1_19"/>
          <p:cNvGrpSpPr/>
          <p:nvPr/>
        </p:nvGrpSpPr>
        <p:grpSpPr>
          <a:xfrm>
            <a:off x="311700" y="4807225"/>
            <a:ext cx="7542900" cy="237900"/>
            <a:chOff x="67650" y="4807225"/>
            <a:chExt cx="7542900" cy="237900"/>
          </a:xfrm>
        </p:grpSpPr>
        <p:sp>
          <p:nvSpPr>
            <p:cNvPr id="441" name="Google Shape;441;g78e836b01b_1_19"/>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442" name="Google Shape;442;g78e836b01b_1_19"/>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443" name="Google Shape;443;g78e836b01b_1_19"/>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44" name="Google Shape;444;g78e836b01b_1_19"/>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45" name="Google Shape;445;g78e836b01b_1_19"/>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g78e836b01b_1_2"/>
          <p:cNvSpPr txBox="1"/>
          <p:nvPr/>
        </p:nvSpPr>
        <p:spPr>
          <a:xfrm>
            <a:off x="462025" y="862650"/>
            <a:ext cx="3470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High RPN Failure Modes</a:t>
            </a:r>
            <a:endParaRPr sz="2200"/>
          </a:p>
        </p:txBody>
      </p:sp>
      <p:graphicFrame>
        <p:nvGraphicFramePr>
          <p:cNvPr id="452" name="Google Shape;452;g78e836b01b_1_2"/>
          <p:cNvGraphicFramePr/>
          <p:nvPr/>
        </p:nvGraphicFramePr>
        <p:xfrm>
          <a:off x="380400" y="1644488"/>
          <a:ext cx="3000000" cy="3000000"/>
        </p:xfrm>
        <a:graphic>
          <a:graphicData uri="http://schemas.openxmlformats.org/drawingml/2006/table">
            <a:tbl>
              <a:tblPr>
                <a:noFill/>
                <a:tableStyleId>{41728784-5F76-4CF2-A49E-EA0AFFD1AD2F}</a:tableStyleId>
              </a:tblPr>
              <a:tblGrid>
                <a:gridCol w="1435700"/>
                <a:gridCol w="1432100"/>
                <a:gridCol w="1197950"/>
                <a:gridCol w="2236100"/>
                <a:gridCol w="1397175"/>
                <a:gridCol w="684150"/>
              </a:tblGrid>
              <a:tr h="200025">
                <a:tc rowSpan="2">
                  <a:txBody>
                    <a:bodyPr/>
                    <a:lstStyle/>
                    <a:p>
                      <a:pPr indent="0" lvl="0" marL="0" rtl="0" algn="ctr">
                        <a:lnSpc>
                          <a:spcPct val="115000"/>
                        </a:lnSpc>
                        <a:spcBef>
                          <a:spcPts val="0"/>
                        </a:spcBef>
                        <a:spcAft>
                          <a:spcPts val="0"/>
                        </a:spcAft>
                        <a:buNone/>
                      </a:pPr>
                      <a:r>
                        <a:rPr b="1" lang="en-US" sz="1800"/>
                        <a:t>Failure Mode</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US" sz="1800"/>
                        <a:t>Severity</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US" sz="1800"/>
                        <a:t>Occurrence</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rowSpan="2">
                  <a:txBody>
                    <a:bodyPr/>
                    <a:lstStyle/>
                    <a:p>
                      <a:pPr indent="0" lvl="0" marL="0" rtl="0" algn="ctr">
                        <a:lnSpc>
                          <a:spcPct val="115000"/>
                        </a:lnSpc>
                        <a:spcBef>
                          <a:spcPts val="0"/>
                        </a:spcBef>
                        <a:spcAft>
                          <a:spcPts val="0"/>
                        </a:spcAft>
                        <a:buNone/>
                      </a:pPr>
                      <a:r>
                        <a:rPr b="1" lang="en-US" sz="1800"/>
                        <a:t>RPN</a:t>
                      </a:r>
                      <a:endParaRPr b="1" sz="18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vMerge="1"/>
                <a:tc>
                  <a:txBody>
                    <a:bodyPr/>
                    <a:lstStyle/>
                    <a:p>
                      <a:pPr indent="0" lvl="0" marL="0" rtl="0" algn="ctr">
                        <a:lnSpc>
                          <a:spcPct val="115000"/>
                        </a:lnSpc>
                        <a:spcBef>
                          <a:spcPts val="0"/>
                        </a:spcBef>
                        <a:spcAft>
                          <a:spcPts val="0"/>
                        </a:spcAft>
                        <a:buNone/>
                      </a:pPr>
                      <a:r>
                        <a:rPr b="1" lang="en-US" sz="1800"/>
                        <a:t>Effect</a:t>
                      </a:r>
                      <a:endParaRPr b="1" sz="1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Severity</a:t>
                      </a:r>
                      <a:endParaRPr b="1" sz="1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Cause</a:t>
                      </a:r>
                      <a:endParaRPr b="1" sz="1800"/>
                    </a:p>
                  </a:txBody>
                  <a:tcPr marT="19050" marB="19050" marR="28575" marL="2857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Occurrence</a:t>
                      </a:r>
                      <a:endParaRPr b="1" sz="1800"/>
                    </a:p>
                  </a:txBody>
                  <a:tcPr marT="19050" marB="19050" marR="28575" marL="2857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542925">
                <a:tc rowSpan="2">
                  <a:txBody>
                    <a:bodyPr/>
                    <a:lstStyle/>
                    <a:p>
                      <a:pPr indent="0" lvl="0" marL="0" rtl="0" algn="l">
                        <a:lnSpc>
                          <a:spcPct val="115000"/>
                        </a:lnSpc>
                        <a:spcBef>
                          <a:spcPts val="0"/>
                        </a:spcBef>
                        <a:spcAft>
                          <a:spcPts val="0"/>
                        </a:spcAft>
                        <a:buNone/>
                      </a:pPr>
                      <a:r>
                        <a:rPr lang="en-US" sz="1800"/>
                        <a:t>User cannot provide sufficient propulsion power</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Rider guilt (S=8)</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8</a:t>
                      </a:r>
                      <a:endParaRPr sz="1800"/>
                    </a:p>
                  </a:txBody>
                  <a:tcPr marT="19050" marB="19050" marR="28575" marL="2857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Train value is too high or too low</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8</a:t>
                      </a:r>
                      <a:endParaRPr sz="1800"/>
                    </a:p>
                  </a:txBody>
                  <a:tcPr marT="19050" marB="19050" marR="28575" marL="28575">
                    <a:lnL cap="flat" cmpd="sng" w="9525">
                      <a:solidFill>
                        <a:srgbClr val="7F7F7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64</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7F7F7F"/>
                      </a:solidFill>
                      <a:prstDash val="solid"/>
                      <a:round/>
                      <a:headEnd len="sm" w="sm" type="none"/>
                      <a:tailEnd len="sm" w="sm" type="none"/>
                    </a:lnB>
                    <a:solidFill>
                      <a:srgbClr val="F4CCCC"/>
                    </a:solidFill>
                  </a:tcPr>
                </a:tc>
              </a:tr>
              <a:tr h="714375">
                <a:tc vMerge="1"/>
                <a:tc>
                  <a:txBody>
                    <a:bodyPr/>
                    <a:lstStyle/>
                    <a:p>
                      <a:pPr indent="0" lvl="0" marL="0" rtl="0" algn="l">
                        <a:spcBef>
                          <a:spcPts val="0"/>
                        </a:spcBef>
                        <a:spcAft>
                          <a:spcPts val="0"/>
                        </a:spcAft>
                        <a:buNone/>
                      </a:pPr>
                      <a:r>
                        <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Train value is not appropriate for all riders</a:t>
                      </a:r>
                      <a:endParaRPr sz="1800"/>
                    </a:p>
                  </a:txBody>
                  <a:tcPr marT="19050" marB="19050" marR="28575" marL="28575">
                    <a:lnL cap="flat" cmpd="sng" w="19050">
                      <a:solidFill>
                        <a:srgbClr val="000000"/>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9</a:t>
                      </a:r>
                      <a:endParaRPr sz="1800"/>
                    </a:p>
                  </a:txBody>
                  <a:tcPr marT="19050" marB="19050" marR="28575" marL="28575">
                    <a:lnL cap="flat" cmpd="sng" w="9525">
                      <a:solidFill>
                        <a:srgbClr val="7F7F7F"/>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72</a:t>
                      </a:r>
                      <a:endParaRPr sz="1800"/>
                    </a:p>
                  </a:txBody>
                  <a:tcPr marT="19050" marB="19050"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7F7F7F"/>
                      </a:solidFill>
                      <a:prstDash val="solid"/>
                      <a:round/>
                      <a:headEnd len="sm" w="sm" type="none"/>
                      <a:tailEnd len="sm" w="sm" type="none"/>
                    </a:lnT>
                    <a:lnB cap="flat" cmpd="sng" w="19050">
                      <a:solidFill>
                        <a:srgbClr val="000000"/>
                      </a:solidFill>
                      <a:prstDash val="solid"/>
                      <a:round/>
                      <a:headEnd len="sm" w="sm" type="none"/>
                      <a:tailEnd len="sm" w="sm" type="none"/>
                    </a:lnB>
                    <a:solidFill>
                      <a:srgbClr val="F4CCCC"/>
                    </a:solidFill>
                  </a:tcPr>
                </a:tc>
              </a:tr>
            </a:tbl>
          </a:graphicData>
        </a:graphic>
      </p:graphicFrame>
      <p:grpSp>
        <p:nvGrpSpPr>
          <p:cNvPr id="453" name="Google Shape;453;g78e836b01b_1_2"/>
          <p:cNvGrpSpPr/>
          <p:nvPr/>
        </p:nvGrpSpPr>
        <p:grpSpPr>
          <a:xfrm>
            <a:off x="311700" y="4807225"/>
            <a:ext cx="7542900" cy="237900"/>
            <a:chOff x="67650" y="4807225"/>
            <a:chExt cx="7542900" cy="237900"/>
          </a:xfrm>
        </p:grpSpPr>
        <p:sp>
          <p:nvSpPr>
            <p:cNvPr id="454" name="Google Shape;454;g78e836b01b_1_2"/>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455" name="Google Shape;455;g78e836b01b_1_2"/>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456" name="Google Shape;456;g78e836b01b_1_2"/>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57" name="Google Shape;457;g78e836b01b_1_2"/>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58" name="Google Shape;458;g78e836b01b_1_2"/>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g653d8aa665_0_38"/>
          <p:cNvSpPr txBox="1"/>
          <p:nvPr/>
        </p:nvSpPr>
        <p:spPr>
          <a:xfrm>
            <a:off x="169875" y="663850"/>
            <a:ext cx="3974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Background</a:t>
            </a:r>
            <a:endParaRPr b="0" i="0" sz="2800" u="none" cap="none" strike="noStrike">
              <a:solidFill>
                <a:srgbClr val="000000"/>
              </a:solidFill>
              <a:latin typeface="Arial"/>
              <a:ea typeface="Arial"/>
              <a:cs typeface="Arial"/>
              <a:sym typeface="Arial"/>
            </a:endParaRPr>
          </a:p>
        </p:txBody>
      </p:sp>
      <p:sp>
        <p:nvSpPr>
          <p:cNvPr id="52" name="Google Shape;52;g653d8aa665_0_38"/>
          <p:cNvSpPr txBox="1"/>
          <p:nvPr/>
        </p:nvSpPr>
        <p:spPr>
          <a:xfrm>
            <a:off x="169875" y="1200150"/>
            <a:ext cx="58377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US" sz="1800">
                <a:solidFill>
                  <a:srgbClr val="595959"/>
                </a:solidFill>
              </a:rPr>
              <a:t>UBC Mechanical Engineering department</a:t>
            </a:r>
            <a:endParaRPr sz="1800">
              <a:solidFill>
                <a:srgbClr val="595959"/>
              </a:solidFill>
            </a:endParaRPr>
          </a:p>
          <a:p>
            <a:pPr indent="-342900" lvl="0" marL="457200" marR="0" rtl="0" algn="l">
              <a:lnSpc>
                <a:spcPct val="100000"/>
              </a:lnSpc>
              <a:spcBef>
                <a:spcPts val="1600"/>
              </a:spcBef>
              <a:spcAft>
                <a:spcPts val="0"/>
              </a:spcAft>
              <a:buClr>
                <a:srgbClr val="595959"/>
              </a:buClr>
              <a:buSzPts val="1800"/>
              <a:buChar char="●"/>
            </a:pPr>
            <a:r>
              <a:rPr lang="en-US" sz="1800">
                <a:solidFill>
                  <a:srgbClr val="595959"/>
                </a:solidFill>
              </a:rPr>
              <a:t>Supervisor</a:t>
            </a:r>
            <a:endParaRPr sz="1800">
              <a:solidFill>
                <a:srgbClr val="595959"/>
              </a:solidFill>
            </a:endParaRPr>
          </a:p>
          <a:p>
            <a:pPr indent="-342900" lvl="0" marL="457200" marR="0" rtl="0" algn="l">
              <a:lnSpc>
                <a:spcPct val="100000"/>
              </a:lnSpc>
              <a:spcBef>
                <a:spcPts val="0"/>
              </a:spcBef>
              <a:spcAft>
                <a:spcPts val="0"/>
              </a:spcAft>
              <a:buClr>
                <a:srgbClr val="595959"/>
              </a:buClr>
              <a:buSzPts val="1800"/>
              <a:buChar char="●"/>
            </a:pPr>
            <a:r>
              <a:rPr lang="en-US" sz="1800">
                <a:solidFill>
                  <a:srgbClr val="595959"/>
                </a:solidFill>
              </a:rPr>
              <a:t>Main client</a:t>
            </a:r>
            <a:endParaRPr sz="1800">
              <a:solidFill>
                <a:srgbClr val="595959"/>
              </a:solidFill>
            </a:endParaRPr>
          </a:p>
          <a:p>
            <a:pPr indent="0" lvl="0" marL="0" marR="0" rtl="0" algn="l">
              <a:lnSpc>
                <a:spcPct val="100000"/>
              </a:lnSpc>
              <a:spcBef>
                <a:spcPts val="1600"/>
              </a:spcBef>
              <a:spcAft>
                <a:spcPts val="0"/>
              </a:spcAft>
              <a:buNone/>
            </a:pPr>
            <a:r>
              <a:rPr lang="en-US" sz="1800">
                <a:solidFill>
                  <a:srgbClr val="595959"/>
                </a:solidFill>
              </a:rPr>
              <a:t>BCMOS</a:t>
            </a:r>
            <a:endParaRPr sz="1800">
              <a:solidFill>
                <a:srgbClr val="595959"/>
              </a:solidFill>
            </a:endParaRPr>
          </a:p>
          <a:p>
            <a:pPr indent="-342900" lvl="0" marL="457200" marR="0" rtl="0" algn="l">
              <a:lnSpc>
                <a:spcPct val="100000"/>
              </a:lnSpc>
              <a:spcBef>
                <a:spcPts val="1600"/>
              </a:spcBef>
              <a:spcAft>
                <a:spcPts val="0"/>
              </a:spcAft>
              <a:buClr>
                <a:srgbClr val="595959"/>
              </a:buClr>
              <a:buSzPts val="1800"/>
              <a:buChar char="●"/>
            </a:pPr>
            <a:r>
              <a:rPr lang="en-US" sz="1800">
                <a:solidFill>
                  <a:srgbClr val="595959"/>
                </a:solidFill>
              </a:rPr>
              <a:t>Organize outdoor hikes for disabled people in BC</a:t>
            </a:r>
            <a:endParaRPr sz="1800">
              <a:solidFill>
                <a:srgbClr val="595959"/>
              </a:solidFill>
            </a:endParaRPr>
          </a:p>
          <a:p>
            <a:pPr indent="-342900" lvl="0" marL="457200" marR="0" rtl="0" algn="l">
              <a:lnSpc>
                <a:spcPct val="100000"/>
              </a:lnSpc>
              <a:spcBef>
                <a:spcPts val="0"/>
              </a:spcBef>
              <a:spcAft>
                <a:spcPts val="0"/>
              </a:spcAft>
              <a:buClr>
                <a:srgbClr val="595959"/>
              </a:buClr>
              <a:buSzPts val="1800"/>
              <a:buChar char="●"/>
            </a:pPr>
            <a:r>
              <a:rPr lang="en-US" sz="1800">
                <a:solidFill>
                  <a:srgbClr val="595959"/>
                </a:solidFill>
              </a:rPr>
              <a:t>Main client and stakeholder</a:t>
            </a:r>
            <a:endParaRPr sz="1800">
              <a:solidFill>
                <a:srgbClr val="595959"/>
              </a:solidFill>
            </a:endParaRPr>
          </a:p>
          <a:p>
            <a:pPr indent="0" lvl="0" marL="0" marR="0" rtl="0" algn="l">
              <a:lnSpc>
                <a:spcPct val="100000"/>
              </a:lnSpc>
              <a:spcBef>
                <a:spcPts val="1600"/>
              </a:spcBef>
              <a:spcAft>
                <a:spcPts val="0"/>
              </a:spcAft>
              <a:buNone/>
            </a:pPr>
            <a:r>
              <a:rPr lang="en-US" sz="1800">
                <a:solidFill>
                  <a:srgbClr val="595959"/>
                </a:solidFill>
              </a:rPr>
              <a:t>TrailRider 4.0</a:t>
            </a:r>
            <a:endParaRPr sz="1800">
              <a:solidFill>
                <a:srgbClr val="595959"/>
              </a:solidFill>
            </a:endParaRPr>
          </a:p>
          <a:p>
            <a:pPr indent="-342900" lvl="0" marL="457200" marR="0" rtl="0" algn="l">
              <a:lnSpc>
                <a:spcPct val="100000"/>
              </a:lnSpc>
              <a:spcBef>
                <a:spcPts val="1600"/>
              </a:spcBef>
              <a:spcAft>
                <a:spcPts val="0"/>
              </a:spcAft>
              <a:buClr>
                <a:srgbClr val="595959"/>
              </a:buClr>
              <a:buSzPts val="1800"/>
              <a:buChar char="●"/>
            </a:pPr>
            <a:r>
              <a:rPr lang="en-US" sz="1800">
                <a:solidFill>
                  <a:srgbClr val="595959"/>
                </a:solidFill>
              </a:rPr>
              <a:t>Terrain wheelchair (see right)</a:t>
            </a:r>
            <a:endParaRPr b="0" i="0" sz="1800" u="none" cap="none" strike="noStrike">
              <a:solidFill>
                <a:srgbClr val="595959"/>
              </a:solidFill>
              <a:latin typeface="Arial"/>
              <a:ea typeface="Arial"/>
              <a:cs typeface="Arial"/>
              <a:sym typeface="Arial"/>
            </a:endParaRPr>
          </a:p>
        </p:txBody>
      </p:sp>
      <p:pic>
        <p:nvPicPr>
          <p:cNvPr id="53" name="Google Shape;53;g653d8aa665_0_38"/>
          <p:cNvPicPr preferRelativeResize="0"/>
          <p:nvPr/>
        </p:nvPicPr>
        <p:blipFill>
          <a:blip r:embed="rId3">
            <a:alphaModFix/>
          </a:blip>
          <a:stretch>
            <a:fillRect/>
          </a:stretch>
        </p:blipFill>
        <p:spPr>
          <a:xfrm>
            <a:off x="5839169" y="2228850"/>
            <a:ext cx="2998134" cy="2273576"/>
          </a:xfrm>
          <a:prstGeom prst="rect">
            <a:avLst/>
          </a:prstGeom>
          <a:noFill/>
          <a:ln>
            <a:noFill/>
          </a:ln>
        </p:spPr>
      </p:pic>
      <p:pic>
        <p:nvPicPr>
          <p:cNvPr id="54" name="Google Shape;54;g653d8aa665_0_38"/>
          <p:cNvPicPr preferRelativeResize="0"/>
          <p:nvPr/>
        </p:nvPicPr>
        <p:blipFill rotWithShape="1">
          <a:blip r:embed="rId4">
            <a:alphaModFix/>
          </a:blip>
          <a:srcRect b="0" l="39276" r="0" t="0"/>
          <a:stretch/>
        </p:blipFill>
        <p:spPr>
          <a:xfrm>
            <a:off x="5484813" y="663851"/>
            <a:ext cx="2070963" cy="2273574"/>
          </a:xfrm>
          <a:prstGeom prst="rect">
            <a:avLst/>
          </a:prstGeom>
          <a:noFill/>
          <a:ln>
            <a:noFill/>
          </a:ln>
        </p:spPr>
      </p:pic>
      <p:grpSp>
        <p:nvGrpSpPr>
          <p:cNvPr id="55" name="Google Shape;55;g653d8aa665_0_38"/>
          <p:cNvGrpSpPr/>
          <p:nvPr/>
        </p:nvGrpSpPr>
        <p:grpSpPr>
          <a:xfrm>
            <a:off x="239642" y="4831200"/>
            <a:ext cx="7585326" cy="237900"/>
            <a:chOff x="2002050" y="4807225"/>
            <a:chExt cx="5927425" cy="237900"/>
          </a:xfrm>
        </p:grpSpPr>
        <p:sp>
          <p:nvSpPr>
            <p:cNvPr id="56" name="Google Shape;56;g653d8aa665_0_38"/>
            <p:cNvSpPr/>
            <p:nvPr/>
          </p:nvSpPr>
          <p:spPr>
            <a:xfrm>
              <a:off x="200205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Introduction</a:t>
              </a:r>
              <a:endParaRPr sz="1200">
                <a:solidFill>
                  <a:srgbClr val="FFFFFF"/>
                </a:solidFill>
                <a:latin typeface="Nunito"/>
                <a:ea typeface="Nunito"/>
                <a:cs typeface="Nunito"/>
                <a:sym typeface="Nunito"/>
              </a:endParaRPr>
            </a:p>
          </p:txBody>
        </p:sp>
        <p:sp>
          <p:nvSpPr>
            <p:cNvPr id="57" name="Google Shape;57;g653d8aa665_0_38"/>
            <p:cNvSpPr/>
            <p:nvPr/>
          </p:nvSpPr>
          <p:spPr>
            <a:xfrm>
              <a:off x="5914075"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58" name="Google Shape;58;g653d8aa665_0_38"/>
            <p:cNvSpPr/>
            <p:nvPr/>
          </p:nvSpPr>
          <p:spPr>
            <a:xfrm>
              <a:off x="396060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g78e836b01b_1_13"/>
          <p:cNvSpPr txBox="1"/>
          <p:nvPr>
            <p:ph idx="1" type="body"/>
          </p:nvPr>
        </p:nvSpPr>
        <p:spPr>
          <a:xfrm>
            <a:off x="340227" y="888450"/>
            <a:ext cx="4181700" cy="62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2600"/>
              <a:t>Chain Analysis Process</a:t>
            </a:r>
            <a:endParaRPr b="0" sz="2600"/>
          </a:p>
        </p:txBody>
      </p:sp>
      <p:sp>
        <p:nvSpPr>
          <p:cNvPr id="465" name="Google Shape;465;g78e836b01b_1_13"/>
          <p:cNvSpPr/>
          <p:nvPr/>
        </p:nvSpPr>
        <p:spPr>
          <a:xfrm>
            <a:off x="2187075" y="2352200"/>
            <a:ext cx="1098900" cy="431100"/>
          </a:xfrm>
          <a:prstGeom prst="rightArrow">
            <a:avLst>
              <a:gd fmla="val 50000" name="adj1"/>
              <a:gd fmla="val 50000" name="adj2"/>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78e836b01b_1_13"/>
          <p:cNvSpPr txBox="1"/>
          <p:nvPr/>
        </p:nvSpPr>
        <p:spPr>
          <a:xfrm>
            <a:off x="530075" y="1966175"/>
            <a:ext cx="1544100" cy="13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High RPN failure mode due to large uncertainty</a:t>
            </a:r>
            <a:endParaRPr sz="1800"/>
          </a:p>
        </p:txBody>
      </p:sp>
      <p:sp>
        <p:nvSpPr>
          <p:cNvPr id="467" name="Google Shape;467;g78e836b01b_1_13"/>
          <p:cNvSpPr txBox="1"/>
          <p:nvPr/>
        </p:nvSpPr>
        <p:spPr>
          <a:xfrm>
            <a:off x="3398875" y="1966175"/>
            <a:ext cx="1544100" cy="13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Shigley’s Chapter 17-5 Analysis</a:t>
            </a:r>
            <a:endParaRPr sz="1800"/>
          </a:p>
          <a:p>
            <a:pPr indent="0" lvl="0" marL="0" rtl="0" algn="l">
              <a:spcBef>
                <a:spcPts val="0"/>
              </a:spcBef>
              <a:spcAft>
                <a:spcPts val="0"/>
              </a:spcAft>
              <a:buNone/>
            </a:pPr>
            <a:r>
              <a:t/>
            </a:r>
            <a:endParaRPr sz="1800"/>
          </a:p>
        </p:txBody>
      </p:sp>
      <p:sp>
        <p:nvSpPr>
          <p:cNvPr id="468" name="Google Shape;468;g78e836b01b_1_13"/>
          <p:cNvSpPr/>
          <p:nvPr/>
        </p:nvSpPr>
        <p:spPr>
          <a:xfrm>
            <a:off x="5011125" y="2356200"/>
            <a:ext cx="1098900" cy="431100"/>
          </a:xfrm>
          <a:prstGeom prst="rightArrow">
            <a:avLst>
              <a:gd fmla="val 50000" name="adj1"/>
              <a:gd fmla="val 50000" name="adj2"/>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78e836b01b_1_13"/>
          <p:cNvSpPr txBox="1"/>
          <p:nvPr/>
        </p:nvSpPr>
        <p:spPr>
          <a:xfrm>
            <a:off x="6178175" y="1966175"/>
            <a:ext cx="19332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Safety factor on the chain shown to be &gt;7</a:t>
            </a:r>
            <a:endParaRPr sz="1800"/>
          </a:p>
          <a:p>
            <a:pPr indent="0" lvl="0" marL="0" rtl="0" algn="l">
              <a:spcBef>
                <a:spcPts val="0"/>
              </a:spcBef>
              <a:spcAft>
                <a:spcPts val="0"/>
              </a:spcAft>
              <a:buNone/>
            </a:pPr>
            <a:r>
              <a:t/>
            </a:r>
            <a:endParaRPr sz="1800"/>
          </a:p>
        </p:txBody>
      </p:sp>
      <p:sp>
        <p:nvSpPr>
          <p:cNvPr id="470" name="Google Shape;470;g78e836b01b_1_13"/>
          <p:cNvSpPr txBox="1"/>
          <p:nvPr/>
        </p:nvSpPr>
        <p:spPr>
          <a:xfrm>
            <a:off x="3398875" y="3902375"/>
            <a:ext cx="2751900" cy="5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RPN Decreased</a:t>
            </a:r>
            <a:endParaRPr b="1" sz="1800"/>
          </a:p>
        </p:txBody>
      </p:sp>
      <p:sp>
        <p:nvSpPr>
          <p:cNvPr id="471" name="Google Shape;471;g78e836b01b_1_13"/>
          <p:cNvSpPr/>
          <p:nvPr/>
        </p:nvSpPr>
        <p:spPr>
          <a:xfrm rot="-3154474">
            <a:off x="5557159" y="3376878"/>
            <a:ext cx="1200536" cy="350298"/>
          </a:xfrm>
          <a:prstGeom prst="leftArrow">
            <a:avLst>
              <a:gd fmla="val 50000" name="adj1"/>
              <a:gd fmla="val 50000" name="adj2"/>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g78e836b01b_1_13"/>
          <p:cNvGrpSpPr/>
          <p:nvPr/>
        </p:nvGrpSpPr>
        <p:grpSpPr>
          <a:xfrm>
            <a:off x="311700" y="4807225"/>
            <a:ext cx="7542900" cy="237900"/>
            <a:chOff x="67650" y="4807225"/>
            <a:chExt cx="7542900" cy="237900"/>
          </a:xfrm>
        </p:grpSpPr>
        <p:sp>
          <p:nvSpPr>
            <p:cNvPr id="473" name="Google Shape;473;g78e836b01b_1_13"/>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474" name="Google Shape;474;g78e836b01b_1_13"/>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475" name="Google Shape;475;g78e836b01b_1_13"/>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76" name="Google Shape;476;g78e836b01b_1_13"/>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77" name="Google Shape;477;g78e836b01b_1_13"/>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g756680ae37_0_141"/>
          <p:cNvSpPr txBox="1"/>
          <p:nvPr>
            <p:ph idx="1" type="body"/>
          </p:nvPr>
        </p:nvSpPr>
        <p:spPr>
          <a:xfrm>
            <a:off x="408525" y="888450"/>
            <a:ext cx="4602600" cy="62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2600"/>
              <a:t> Train Value Design Process</a:t>
            </a:r>
            <a:endParaRPr b="0" sz="2600"/>
          </a:p>
        </p:txBody>
      </p:sp>
      <p:sp>
        <p:nvSpPr>
          <p:cNvPr id="484" name="Google Shape;484;g756680ae37_0_141"/>
          <p:cNvSpPr/>
          <p:nvPr/>
        </p:nvSpPr>
        <p:spPr>
          <a:xfrm>
            <a:off x="2167313" y="2352200"/>
            <a:ext cx="1098900" cy="431100"/>
          </a:xfrm>
          <a:prstGeom prst="rightArrow">
            <a:avLst>
              <a:gd fmla="val 50000" name="adj1"/>
              <a:gd fmla="val 50000" name="adj2"/>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756680ae37_0_141"/>
          <p:cNvSpPr txBox="1"/>
          <p:nvPr/>
        </p:nvSpPr>
        <p:spPr>
          <a:xfrm>
            <a:off x="512925" y="1966175"/>
            <a:ext cx="1544100" cy="13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High RPN failure mode due to large uncertainty</a:t>
            </a:r>
            <a:endParaRPr sz="1800"/>
          </a:p>
        </p:txBody>
      </p:sp>
      <p:sp>
        <p:nvSpPr>
          <p:cNvPr id="486" name="Google Shape;486;g756680ae37_0_141"/>
          <p:cNvSpPr txBox="1"/>
          <p:nvPr/>
        </p:nvSpPr>
        <p:spPr>
          <a:xfrm>
            <a:off x="3376500" y="2010750"/>
            <a:ext cx="1544100" cy="11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Development of governing equations </a:t>
            </a:r>
            <a:endParaRPr sz="1800"/>
          </a:p>
          <a:p>
            <a:pPr indent="0" lvl="0" marL="0" rtl="0" algn="l">
              <a:spcBef>
                <a:spcPts val="0"/>
              </a:spcBef>
              <a:spcAft>
                <a:spcPts val="0"/>
              </a:spcAft>
              <a:buNone/>
            </a:pPr>
            <a:r>
              <a:t/>
            </a:r>
            <a:endParaRPr sz="1800"/>
          </a:p>
        </p:txBody>
      </p:sp>
      <p:sp>
        <p:nvSpPr>
          <p:cNvPr id="487" name="Google Shape;487;g756680ae37_0_141"/>
          <p:cNvSpPr/>
          <p:nvPr/>
        </p:nvSpPr>
        <p:spPr>
          <a:xfrm>
            <a:off x="5011125" y="2352200"/>
            <a:ext cx="1098900" cy="431100"/>
          </a:xfrm>
          <a:prstGeom prst="rightArrow">
            <a:avLst>
              <a:gd fmla="val 50000" name="adj1"/>
              <a:gd fmla="val 50000" name="adj2"/>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756680ae37_0_141"/>
          <p:cNvSpPr txBox="1"/>
          <p:nvPr/>
        </p:nvSpPr>
        <p:spPr>
          <a:xfrm>
            <a:off x="6178175" y="1966175"/>
            <a:ext cx="22137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Power input shown to have a large impact on optimal train value</a:t>
            </a:r>
            <a:endParaRPr sz="1800"/>
          </a:p>
          <a:p>
            <a:pPr indent="0" lvl="0" marL="0" rtl="0" algn="l">
              <a:spcBef>
                <a:spcPts val="0"/>
              </a:spcBef>
              <a:spcAft>
                <a:spcPts val="0"/>
              </a:spcAft>
              <a:buNone/>
            </a:pPr>
            <a:r>
              <a:t/>
            </a:r>
            <a:endParaRPr sz="1800"/>
          </a:p>
        </p:txBody>
      </p:sp>
      <p:sp>
        <p:nvSpPr>
          <p:cNvPr id="489" name="Google Shape;489;g756680ae37_0_141"/>
          <p:cNvSpPr txBox="1"/>
          <p:nvPr/>
        </p:nvSpPr>
        <p:spPr>
          <a:xfrm>
            <a:off x="2974425" y="3840475"/>
            <a:ext cx="31356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More design work required</a:t>
            </a:r>
            <a:endParaRPr b="1" sz="1800"/>
          </a:p>
        </p:txBody>
      </p:sp>
      <p:sp>
        <p:nvSpPr>
          <p:cNvPr id="490" name="Google Shape;490;g756680ae37_0_141"/>
          <p:cNvSpPr/>
          <p:nvPr/>
        </p:nvSpPr>
        <p:spPr>
          <a:xfrm rot="-3093003">
            <a:off x="5967935" y="3450287"/>
            <a:ext cx="844281" cy="350175"/>
          </a:xfrm>
          <a:prstGeom prst="leftArrow">
            <a:avLst>
              <a:gd fmla="val 50000" name="adj1"/>
              <a:gd fmla="val 50000" name="adj2"/>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g756680ae37_0_141"/>
          <p:cNvGrpSpPr/>
          <p:nvPr/>
        </p:nvGrpSpPr>
        <p:grpSpPr>
          <a:xfrm>
            <a:off x="311700" y="4807225"/>
            <a:ext cx="7542900" cy="237900"/>
            <a:chOff x="67650" y="4807225"/>
            <a:chExt cx="7542900" cy="237900"/>
          </a:xfrm>
        </p:grpSpPr>
        <p:sp>
          <p:nvSpPr>
            <p:cNvPr id="492" name="Google Shape;492;g756680ae37_0_141"/>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493" name="Google Shape;493;g756680ae37_0_141"/>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494" name="Google Shape;494;g756680ae37_0_141"/>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495" name="Google Shape;495;g756680ae37_0_141"/>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496" name="Google Shape;496;g756680ae37_0_141"/>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g756680ae37_0_247"/>
          <p:cNvPicPr preferRelativeResize="0"/>
          <p:nvPr/>
        </p:nvPicPr>
        <p:blipFill>
          <a:blip r:embed="rId3">
            <a:alphaModFix/>
          </a:blip>
          <a:stretch>
            <a:fillRect/>
          </a:stretch>
        </p:blipFill>
        <p:spPr>
          <a:xfrm>
            <a:off x="3028813" y="1666788"/>
            <a:ext cx="2924125" cy="1990025"/>
          </a:xfrm>
          <a:prstGeom prst="rect">
            <a:avLst/>
          </a:prstGeom>
          <a:noFill/>
          <a:ln>
            <a:noFill/>
          </a:ln>
        </p:spPr>
      </p:pic>
      <p:sp>
        <p:nvSpPr>
          <p:cNvPr id="503" name="Google Shape;503;g756680ae37_0_247"/>
          <p:cNvSpPr txBox="1"/>
          <p:nvPr/>
        </p:nvSpPr>
        <p:spPr>
          <a:xfrm>
            <a:off x="367375" y="588925"/>
            <a:ext cx="5763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t>Variable Train Value Solution</a:t>
            </a:r>
            <a:endParaRPr sz="2600"/>
          </a:p>
        </p:txBody>
      </p:sp>
      <p:pic>
        <p:nvPicPr>
          <p:cNvPr id="504" name="Google Shape;504;g756680ae37_0_247"/>
          <p:cNvPicPr preferRelativeResize="0"/>
          <p:nvPr/>
        </p:nvPicPr>
        <p:blipFill>
          <a:blip r:embed="rId4">
            <a:alphaModFix/>
          </a:blip>
          <a:stretch>
            <a:fillRect/>
          </a:stretch>
        </p:blipFill>
        <p:spPr>
          <a:xfrm>
            <a:off x="1559750" y="1200150"/>
            <a:ext cx="5763900" cy="3227072"/>
          </a:xfrm>
          <a:prstGeom prst="rect">
            <a:avLst/>
          </a:prstGeom>
          <a:noFill/>
          <a:ln>
            <a:noFill/>
          </a:ln>
        </p:spPr>
      </p:pic>
      <p:pic>
        <p:nvPicPr>
          <p:cNvPr id="505" name="Google Shape;505;g756680ae37_0_247"/>
          <p:cNvPicPr preferRelativeResize="0"/>
          <p:nvPr/>
        </p:nvPicPr>
        <p:blipFill>
          <a:blip r:embed="rId5">
            <a:alphaModFix/>
          </a:blip>
          <a:stretch>
            <a:fillRect/>
          </a:stretch>
        </p:blipFill>
        <p:spPr>
          <a:xfrm>
            <a:off x="1452512" y="1200150"/>
            <a:ext cx="5978383" cy="3347150"/>
          </a:xfrm>
          <a:prstGeom prst="rect">
            <a:avLst/>
          </a:prstGeom>
          <a:noFill/>
          <a:ln>
            <a:noFill/>
          </a:ln>
        </p:spPr>
      </p:pic>
      <p:grpSp>
        <p:nvGrpSpPr>
          <p:cNvPr id="506" name="Google Shape;506;g756680ae37_0_247"/>
          <p:cNvGrpSpPr/>
          <p:nvPr/>
        </p:nvGrpSpPr>
        <p:grpSpPr>
          <a:xfrm>
            <a:off x="311700" y="4807225"/>
            <a:ext cx="7542900" cy="237900"/>
            <a:chOff x="67650" y="4807225"/>
            <a:chExt cx="7542900" cy="237900"/>
          </a:xfrm>
        </p:grpSpPr>
        <p:sp>
          <p:nvSpPr>
            <p:cNvPr id="507" name="Google Shape;507;g756680ae37_0_247"/>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508" name="Google Shape;508;g756680ae37_0_247"/>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509" name="Google Shape;509;g756680ae37_0_247"/>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510" name="Google Shape;510;g756680ae37_0_247"/>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511" name="Google Shape;511;g756680ae37_0_247"/>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Google Shape;517;g756680ae37_0_233"/>
          <p:cNvPicPr preferRelativeResize="0"/>
          <p:nvPr/>
        </p:nvPicPr>
        <p:blipFill>
          <a:blip r:embed="rId3">
            <a:alphaModFix/>
          </a:blip>
          <a:stretch>
            <a:fillRect/>
          </a:stretch>
        </p:blipFill>
        <p:spPr>
          <a:xfrm>
            <a:off x="3028813" y="1666788"/>
            <a:ext cx="2924125" cy="1990025"/>
          </a:xfrm>
          <a:prstGeom prst="rect">
            <a:avLst/>
          </a:prstGeom>
          <a:noFill/>
          <a:ln>
            <a:noFill/>
          </a:ln>
        </p:spPr>
      </p:pic>
      <p:sp>
        <p:nvSpPr>
          <p:cNvPr id="518" name="Google Shape;518;g756680ae37_0_233"/>
          <p:cNvSpPr txBox="1"/>
          <p:nvPr/>
        </p:nvSpPr>
        <p:spPr>
          <a:xfrm>
            <a:off x="408225" y="602525"/>
            <a:ext cx="5763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t>Variable Train Value Solution</a:t>
            </a:r>
            <a:endParaRPr sz="2600"/>
          </a:p>
        </p:txBody>
      </p:sp>
      <p:pic>
        <p:nvPicPr>
          <p:cNvPr id="519" name="Google Shape;519;g756680ae37_0_233"/>
          <p:cNvPicPr preferRelativeResize="0"/>
          <p:nvPr/>
        </p:nvPicPr>
        <p:blipFill>
          <a:blip r:embed="rId4">
            <a:alphaModFix/>
          </a:blip>
          <a:stretch>
            <a:fillRect/>
          </a:stretch>
        </p:blipFill>
        <p:spPr>
          <a:xfrm>
            <a:off x="1559750" y="1200150"/>
            <a:ext cx="5763900" cy="3227072"/>
          </a:xfrm>
          <a:prstGeom prst="rect">
            <a:avLst/>
          </a:prstGeom>
          <a:noFill/>
          <a:ln>
            <a:noFill/>
          </a:ln>
        </p:spPr>
      </p:pic>
      <p:grpSp>
        <p:nvGrpSpPr>
          <p:cNvPr id="520" name="Google Shape;520;g756680ae37_0_233"/>
          <p:cNvGrpSpPr/>
          <p:nvPr/>
        </p:nvGrpSpPr>
        <p:grpSpPr>
          <a:xfrm>
            <a:off x="311700" y="4807225"/>
            <a:ext cx="7542900" cy="237900"/>
            <a:chOff x="67650" y="4807225"/>
            <a:chExt cx="7542900" cy="237900"/>
          </a:xfrm>
        </p:grpSpPr>
        <p:sp>
          <p:nvSpPr>
            <p:cNvPr id="521" name="Google Shape;521;g756680ae37_0_233"/>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522" name="Google Shape;522;g756680ae37_0_233"/>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523" name="Google Shape;523;g756680ae37_0_233"/>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524" name="Google Shape;524;g756680ae37_0_233"/>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525" name="Google Shape;525;g756680ae37_0_233"/>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g78e836b01b_1_32"/>
          <p:cNvSpPr txBox="1"/>
          <p:nvPr>
            <p:ph idx="1" type="body"/>
          </p:nvPr>
        </p:nvSpPr>
        <p:spPr>
          <a:xfrm>
            <a:off x="630351" y="576750"/>
            <a:ext cx="4423200" cy="62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500"/>
              <a:t>Summary of Impact on RPN</a:t>
            </a:r>
            <a:endParaRPr sz="2500"/>
          </a:p>
        </p:txBody>
      </p:sp>
      <p:pic>
        <p:nvPicPr>
          <p:cNvPr id="532" name="Google Shape;532;g78e836b01b_1_32" title="Points scored"/>
          <p:cNvPicPr preferRelativeResize="0"/>
          <p:nvPr/>
        </p:nvPicPr>
        <p:blipFill>
          <a:blip r:embed="rId3">
            <a:alphaModFix/>
          </a:blip>
          <a:stretch>
            <a:fillRect/>
          </a:stretch>
        </p:blipFill>
        <p:spPr>
          <a:xfrm>
            <a:off x="1655738" y="1105100"/>
            <a:ext cx="5832525" cy="3606450"/>
          </a:xfrm>
          <a:prstGeom prst="rect">
            <a:avLst/>
          </a:prstGeom>
          <a:noFill/>
          <a:ln>
            <a:noFill/>
          </a:ln>
        </p:spPr>
      </p:pic>
      <p:grpSp>
        <p:nvGrpSpPr>
          <p:cNvPr id="533" name="Google Shape;533;g78e836b01b_1_32"/>
          <p:cNvGrpSpPr/>
          <p:nvPr/>
        </p:nvGrpSpPr>
        <p:grpSpPr>
          <a:xfrm>
            <a:off x="311700" y="4807225"/>
            <a:ext cx="7542900" cy="237900"/>
            <a:chOff x="67650" y="4807225"/>
            <a:chExt cx="7542900" cy="237900"/>
          </a:xfrm>
        </p:grpSpPr>
        <p:sp>
          <p:nvSpPr>
            <p:cNvPr id="534" name="Google Shape;534;g78e836b01b_1_32"/>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535" name="Google Shape;535;g78e836b01b_1_32"/>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536" name="Google Shape;536;g78e836b01b_1_32"/>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537" name="Google Shape;537;g78e836b01b_1_32"/>
            <p:cNvSpPr/>
            <p:nvPr/>
          </p:nvSpPr>
          <p:spPr>
            <a:xfrm>
              <a:off x="4527150" y="4807225"/>
              <a:ext cx="1486500" cy="237900"/>
            </a:xfrm>
            <a:prstGeom prst="chevron">
              <a:avLst>
                <a:gd fmla="val 5000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538" name="Google Shape;538;g78e836b01b_1_32"/>
            <p:cNvSpPr/>
            <p:nvPr/>
          </p:nvSpPr>
          <p:spPr>
            <a:xfrm>
              <a:off x="6013650" y="4807225"/>
              <a:ext cx="15969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g75621e31d8_0_25"/>
          <p:cNvSpPr txBox="1"/>
          <p:nvPr/>
        </p:nvSpPr>
        <p:spPr>
          <a:xfrm>
            <a:off x="251725" y="735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Remaining Work</a:t>
            </a:r>
            <a:endParaRPr b="0" i="0" sz="2800" u="none" cap="none" strike="noStrike">
              <a:solidFill>
                <a:srgbClr val="000000"/>
              </a:solidFill>
              <a:latin typeface="Arial"/>
              <a:ea typeface="Arial"/>
              <a:cs typeface="Arial"/>
              <a:sym typeface="Arial"/>
            </a:endParaRPr>
          </a:p>
        </p:txBody>
      </p:sp>
      <p:graphicFrame>
        <p:nvGraphicFramePr>
          <p:cNvPr id="544" name="Google Shape;544;g75621e31d8_0_25"/>
          <p:cNvGraphicFramePr/>
          <p:nvPr/>
        </p:nvGraphicFramePr>
        <p:xfrm>
          <a:off x="311700" y="1442260"/>
          <a:ext cx="3000000" cy="3000000"/>
        </p:xfrm>
        <a:graphic>
          <a:graphicData uri="http://schemas.openxmlformats.org/drawingml/2006/table">
            <a:tbl>
              <a:tblPr>
                <a:noFill/>
                <a:tableStyleId>{20FABD34-C0F9-4EA0-996F-39929C5A70A8}</a:tableStyleId>
              </a:tblPr>
              <a:tblGrid>
                <a:gridCol w="2840200"/>
                <a:gridCol w="2840200"/>
                <a:gridCol w="2840200"/>
              </a:tblGrid>
              <a:tr h="281700">
                <a:tc>
                  <a:txBody>
                    <a:bodyPr/>
                    <a:lstStyle/>
                    <a:p>
                      <a:pPr indent="0" lvl="0" marL="0" rtl="0" algn="l">
                        <a:spcBef>
                          <a:spcPts val="0"/>
                        </a:spcBef>
                        <a:spcAft>
                          <a:spcPts val="0"/>
                        </a:spcAft>
                        <a:buNone/>
                      </a:pPr>
                      <a:r>
                        <a:rPr b="1" lang="en-US" sz="1800"/>
                        <a:t>Next Highest RPN Components</a:t>
                      </a:r>
                      <a:endParaRPr b="1" sz="1800"/>
                    </a:p>
                  </a:txBody>
                  <a:tcPr marT="91425" marB="91425" marR="91425" marL="91425">
                    <a:solidFill>
                      <a:srgbClr val="C9DAF8"/>
                    </a:solidFill>
                  </a:tcPr>
                </a:tc>
                <a:tc>
                  <a:txBody>
                    <a:bodyPr/>
                    <a:lstStyle/>
                    <a:p>
                      <a:pPr indent="0" lvl="0" marL="0" rtl="0" algn="l">
                        <a:spcBef>
                          <a:spcPts val="0"/>
                        </a:spcBef>
                        <a:spcAft>
                          <a:spcPts val="0"/>
                        </a:spcAft>
                        <a:buNone/>
                      </a:pPr>
                      <a:r>
                        <a:rPr b="1" lang="en-US" sz="1800"/>
                        <a:t>Risks Involved</a:t>
                      </a:r>
                      <a:endParaRPr b="1" sz="1800"/>
                    </a:p>
                  </a:txBody>
                  <a:tcPr marT="91425" marB="91425" marR="91425" marL="91425">
                    <a:solidFill>
                      <a:srgbClr val="C9DAF8"/>
                    </a:solidFill>
                  </a:tcPr>
                </a:tc>
                <a:tc>
                  <a:txBody>
                    <a:bodyPr/>
                    <a:lstStyle/>
                    <a:p>
                      <a:pPr indent="0" lvl="0" marL="0" rtl="0" algn="l">
                        <a:spcBef>
                          <a:spcPts val="0"/>
                        </a:spcBef>
                        <a:spcAft>
                          <a:spcPts val="0"/>
                        </a:spcAft>
                        <a:buNone/>
                      </a:pPr>
                      <a:r>
                        <a:rPr b="1" lang="en-US" sz="1800"/>
                        <a:t>Recommendations </a:t>
                      </a:r>
                      <a:endParaRPr b="1" sz="1800"/>
                    </a:p>
                  </a:txBody>
                  <a:tcPr marT="91425" marB="91425" marR="91425" marL="91425">
                    <a:solidFill>
                      <a:srgbClr val="C9DAF8"/>
                    </a:solidFill>
                  </a:tcPr>
                </a:tc>
              </a:tr>
              <a:tr h="284425">
                <a:tc>
                  <a:txBody>
                    <a:bodyPr/>
                    <a:lstStyle/>
                    <a:p>
                      <a:pPr indent="0" lvl="0" marL="0" rtl="0" algn="l">
                        <a:spcBef>
                          <a:spcPts val="0"/>
                        </a:spcBef>
                        <a:spcAft>
                          <a:spcPts val="0"/>
                        </a:spcAft>
                        <a:buNone/>
                      </a:pPr>
                      <a:r>
                        <a:rPr lang="en-US" sz="1800"/>
                        <a:t>Frame</a:t>
                      </a:r>
                      <a:endParaRPr sz="1800"/>
                    </a:p>
                  </a:txBody>
                  <a:tcPr marT="91425" marB="91425" marR="91425" marL="91425"/>
                </a:tc>
                <a:tc>
                  <a:txBody>
                    <a:bodyPr/>
                    <a:lstStyle/>
                    <a:p>
                      <a:pPr indent="0" lvl="0" marL="0" rtl="0" algn="l">
                        <a:spcBef>
                          <a:spcPts val="0"/>
                        </a:spcBef>
                        <a:spcAft>
                          <a:spcPts val="0"/>
                        </a:spcAft>
                        <a:buNone/>
                      </a:pPr>
                      <a:r>
                        <a:rPr lang="en-US" sz="1800"/>
                        <a:t>Buckling</a:t>
                      </a:r>
                      <a:endParaRPr sz="1800"/>
                    </a:p>
                  </a:txBody>
                  <a:tcPr marT="91425" marB="91425" marR="91425" marL="91425"/>
                </a:tc>
                <a:tc>
                  <a:txBody>
                    <a:bodyPr/>
                    <a:lstStyle/>
                    <a:p>
                      <a:pPr indent="0" lvl="0" marL="0" rtl="0" algn="l">
                        <a:spcBef>
                          <a:spcPts val="0"/>
                        </a:spcBef>
                        <a:spcAft>
                          <a:spcPts val="0"/>
                        </a:spcAft>
                        <a:buNone/>
                      </a:pPr>
                      <a:r>
                        <a:rPr lang="en-US" sz="1800"/>
                        <a:t>SolidWorks Finite Element Analysis</a:t>
                      </a:r>
                      <a:endParaRPr sz="1800"/>
                    </a:p>
                  </a:txBody>
                  <a:tcPr marT="91425" marB="91425" marR="91425" marL="91425"/>
                </a:tc>
              </a:tr>
              <a:tr h="204725">
                <a:tc>
                  <a:txBody>
                    <a:bodyPr/>
                    <a:lstStyle/>
                    <a:p>
                      <a:pPr indent="0" lvl="0" marL="0" rtl="0" algn="l">
                        <a:spcBef>
                          <a:spcPts val="0"/>
                        </a:spcBef>
                        <a:spcAft>
                          <a:spcPts val="0"/>
                        </a:spcAft>
                        <a:buNone/>
                      </a:pPr>
                      <a:r>
                        <a:rPr lang="en-US" sz="1800"/>
                        <a:t>Sherpa Handle</a:t>
                      </a:r>
                      <a:endParaRPr sz="1800"/>
                    </a:p>
                  </a:txBody>
                  <a:tcPr marT="91425" marB="91425" marR="91425" marL="91425"/>
                </a:tc>
                <a:tc>
                  <a:txBody>
                    <a:bodyPr/>
                    <a:lstStyle/>
                    <a:p>
                      <a:pPr indent="0" lvl="0" marL="0" rtl="0" algn="l">
                        <a:spcBef>
                          <a:spcPts val="0"/>
                        </a:spcBef>
                        <a:spcAft>
                          <a:spcPts val="0"/>
                        </a:spcAft>
                        <a:buNone/>
                      </a:pPr>
                      <a:r>
                        <a:rPr lang="en-US" sz="1800"/>
                        <a:t>Bending</a:t>
                      </a:r>
                      <a:endParaRPr sz="1800"/>
                    </a:p>
                  </a:txBody>
                  <a:tcPr marT="91425" marB="91425" marR="91425" marL="91425"/>
                </a:tc>
                <a:tc>
                  <a:txBody>
                    <a:bodyPr/>
                    <a:lstStyle/>
                    <a:p>
                      <a:pPr indent="0" lvl="0" marL="0" rtl="0" algn="l">
                        <a:spcBef>
                          <a:spcPts val="0"/>
                        </a:spcBef>
                        <a:spcAft>
                          <a:spcPts val="0"/>
                        </a:spcAft>
                        <a:buNone/>
                      </a:pPr>
                      <a:r>
                        <a:rPr lang="en-US" sz="1800"/>
                        <a:t>Beam Bending </a:t>
                      </a:r>
                      <a:r>
                        <a:rPr lang="en-US" sz="1800"/>
                        <a:t>Calculation</a:t>
                      </a:r>
                      <a:endParaRPr sz="1800"/>
                    </a:p>
                  </a:txBody>
                  <a:tcPr marT="91425" marB="91425" marR="91425" marL="91425"/>
                </a:tc>
              </a:tr>
              <a:tr h="281700">
                <a:tc>
                  <a:txBody>
                    <a:bodyPr/>
                    <a:lstStyle/>
                    <a:p>
                      <a:pPr indent="0" lvl="0" marL="0" rtl="0" algn="l">
                        <a:spcBef>
                          <a:spcPts val="0"/>
                        </a:spcBef>
                        <a:spcAft>
                          <a:spcPts val="0"/>
                        </a:spcAft>
                        <a:buNone/>
                      </a:pPr>
                      <a:r>
                        <a:rPr lang="en-US" sz="1800"/>
                        <a:t>Sprocket</a:t>
                      </a:r>
                      <a:endParaRPr sz="1800"/>
                    </a:p>
                  </a:txBody>
                  <a:tcPr marT="91425" marB="91425" marR="91425" marL="91425"/>
                </a:tc>
                <a:tc>
                  <a:txBody>
                    <a:bodyPr/>
                    <a:lstStyle/>
                    <a:p>
                      <a:pPr indent="0" lvl="0" marL="0" rtl="0" algn="l">
                        <a:spcBef>
                          <a:spcPts val="0"/>
                        </a:spcBef>
                        <a:spcAft>
                          <a:spcPts val="0"/>
                        </a:spcAft>
                        <a:buNone/>
                      </a:pPr>
                      <a:r>
                        <a:rPr lang="en-US" sz="1800"/>
                        <a:t>Fatigue</a:t>
                      </a:r>
                      <a:endParaRPr sz="1800"/>
                    </a:p>
                  </a:txBody>
                  <a:tcPr marT="91425" marB="91425" marR="91425" marL="91425"/>
                </a:tc>
                <a:tc>
                  <a:txBody>
                    <a:bodyPr/>
                    <a:lstStyle/>
                    <a:p>
                      <a:pPr indent="0" lvl="0" marL="0" rtl="0" algn="l">
                        <a:spcBef>
                          <a:spcPts val="0"/>
                        </a:spcBef>
                        <a:spcAft>
                          <a:spcPts val="0"/>
                        </a:spcAft>
                        <a:buNone/>
                      </a:pPr>
                      <a:r>
                        <a:rPr lang="en-US" sz="1800"/>
                        <a:t>Load and Fatigue Life Calculations</a:t>
                      </a:r>
                      <a:endParaRPr sz="1800"/>
                    </a:p>
                  </a:txBody>
                  <a:tcPr marT="91425" marB="91425" marR="91425" marL="91425"/>
                </a:tc>
              </a:tr>
            </a:tbl>
          </a:graphicData>
        </a:graphic>
      </p:graphicFrame>
      <p:grpSp>
        <p:nvGrpSpPr>
          <p:cNvPr id="545" name="Google Shape;545;g75621e31d8_0_25"/>
          <p:cNvGrpSpPr/>
          <p:nvPr/>
        </p:nvGrpSpPr>
        <p:grpSpPr>
          <a:xfrm>
            <a:off x="311700" y="4807225"/>
            <a:ext cx="7578600" cy="237900"/>
            <a:chOff x="67650" y="4807225"/>
            <a:chExt cx="7578600" cy="237900"/>
          </a:xfrm>
        </p:grpSpPr>
        <p:sp>
          <p:nvSpPr>
            <p:cNvPr id="546" name="Google Shape;546;g75621e31d8_0_25"/>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547" name="Google Shape;547;g75621e31d8_0_25"/>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548" name="Google Shape;548;g75621e31d8_0_25"/>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549" name="Google Shape;549;g75621e31d8_0_25"/>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550" name="Google Shape;550;g75621e31d8_0_25"/>
            <p:cNvSpPr/>
            <p:nvPr/>
          </p:nvSpPr>
          <p:spPr>
            <a:xfrm>
              <a:off x="6013650" y="4807225"/>
              <a:ext cx="1632600" cy="237900"/>
            </a:xfrm>
            <a:prstGeom prst="chevron">
              <a:avLst>
                <a:gd fmla="val 50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g75621e31d8_0_36"/>
          <p:cNvSpPr txBox="1"/>
          <p:nvPr/>
        </p:nvSpPr>
        <p:spPr>
          <a:xfrm>
            <a:off x="251725" y="735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Project Cost</a:t>
            </a:r>
            <a:endParaRPr b="0" i="0" sz="2800" u="none" cap="none" strike="noStrike">
              <a:solidFill>
                <a:srgbClr val="000000"/>
              </a:solidFill>
              <a:latin typeface="Arial"/>
              <a:ea typeface="Arial"/>
              <a:cs typeface="Arial"/>
              <a:sym typeface="Arial"/>
            </a:endParaRPr>
          </a:p>
        </p:txBody>
      </p:sp>
      <p:sp>
        <p:nvSpPr>
          <p:cNvPr id="556" name="Google Shape;556;g75621e31d8_0_36"/>
          <p:cNvSpPr txBox="1"/>
          <p:nvPr/>
        </p:nvSpPr>
        <p:spPr>
          <a:xfrm>
            <a:off x="251725" y="1158250"/>
            <a:ext cx="58377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600"/>
              </a:spcBef>
              <a:spcAft>
                <a:spcPts val="0"/>
              </a:spcAft>
              <a:buClr>
                <a:srgbClr val="595959"/>
              </a:buClr>
              <a:buSzPts val="1800"/>
              <a:buChar char="●"/>
            </a:pPr>
            <a:r>
              <a:rPr lang="en-US" sz="1800">
                <a:solidFill>
                  <a:srgbClr val="595959"/>
                </a:solidFill>
              </a:rPr>
              <a:t>Kept individual logbooks to track work</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Aimed to work 8 hours a week as a group</a:t>
            </a:r>
            <a:endParaRPr sz="1800">
              <a:solidFill>
                <a:srgbClr val="595959"/>
              </a:solidFill>
            </a:endParaRPr>
          </a:p>
          <a:p>
            <a:pPr indent="-342900" lvl="0" marL="457200" marR="0" rtl="0" algn="l">
              <a:lnSpc>
                <a:spcPct val="150000"/>
              </a:lnSpc>
              <a:spcBef>
                <a:spcPts val="0"/>
              </a:spcBef>
              <a:spcAft>
                <a:spcPts val="0"/>
              </a:spcAft>
              <a:buClr>
                <a:srgbClr val="595959"/>
              </a:buClr>
              <a:buSzPts val="1800"/>
              <a:buChar char="●"/>
            </a:pPr>
            <a:r>
              <a:rPr lang="en-US" sz="1800">
                <a:solidFill>
                  <a:srgbClr val="595959"/>
                </a:solidFill>
              </a:rPr>
              <a:t>384 engineering hours X $150/h = </a:t>
            </a:r>
            <a:r>
              <a:rPr b="1" lang="en-US" sz="1800">
                <a:solidFill>
                  <a:srgbClr val="595959"/>
                </a:solidFill>
              </a:rPr>
              <a:t>$57,600</a:t>
            </a:r>
            <a:endParaRPr b="1" sz="1800">
              <a:solidFill>
                <a:srgbClr val="595959"/>
              </a:solidFill>
            </a:endParaRPr>
          </a:p>
        </p:txBody>
      </p:sp>
      <p:grpSp>
        <p:nvGrpSpPr>
          <p:cNvPr id="557" name="Google Shape;557;g75621e31d8_0_36"/>
          <p:cNvGrpSpPr/>
          <p:nvPr/>
        </p:nvGrpSpPr>
        <p:grpSpPr>
          <a:xfrm>
            <a:off x="311700" y="4807225"/>
            <a:ext cx="7578600" cy="237900"/>
            <a:chOff x="67650" y="4807225"/>
            <a:chExt cx="7578600" cy="237900"/>
          </a:xfrm>
        </p:grpSpPr>
        <p:sp>
          <p:nvSpPr>
            <p:cNvPr id="558" name="Google Shape;558;g75621e31d8_0_36"/>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559" name="Google Shape;559;g75621e31d8_0_36"/>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560" name="Google Shape;560;g75621e31d8_0_36"/>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561" name="Google Shape;561;g75621e31d8_0_36"/>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562" name="Google Shape;562;g75621e31d8_0_36"/>
            <p:cNvSpPr/>
            <p:nvPr/>
          </p:nvSpPr>
          <p:spPr>
            <a:xfrm>
              <a:off x="6013650" y="4807225"/>
              <a:ext cx="1632600" cy="237900"/>
            </a:xfrm>
            <a:prstGeom prst="chevron">
              <a:avLst>
                <a:gd fmla="val 50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
        <p:nvSpPr>
          <p:cNvPr id="563" name="Google Shape;563;g75621e31d8_0_36"/>
          <p:cNvSpPr txBox="1"/>
          <p:nvPr/>
        </p:nvSpPr>
        <p:spPr>
          <a:xfrm>
            <a:off x="7088600" y="1555050"/>
            <a:ext cx="912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0"/>
          </a:p>
        </p:txBody>
      </p:sp>
      <p:pic>
        <p:nvPicPr>
          <p:cNvPr id="564" name="Google Shape;564;g75621e31d8_0_36"/>
          <p:cNvPicPr preferRelativeResize="0"/>
          <p:nvPr/>
        </p:nvPicPr>
        <p:blipFill>
          <a:blip r:embed="rId3">
            <a:alphaModFix/>
          </a:blip>
          <a:stretch>
            <a:fillRect/>
          </a:stretch>
        </p:blipFill>
        <p:spPr>
          <a:xfrm>
            <a:off x="5436400" y="655741"/>
            <a:ext cx="3214175" cy="36189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g75621e31d8_0_47"/>
          <p:cNvSpPr txBox="1"/>
          <p:nvPr/>
        </p:nvSpPr>
        <p:spPr>
          <a:xfrm>
            <a:off x="251725" y="735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Lessons Learned</a:t>
            </a:r>
            <a:endParaRPr b="0" i="0" sz="2800" u="none" cap="none" strike="noStrike">
              <a:solidFill>
                <a:srgbClr val="000000"/>
              </a:solidFill>
              <a:latin typeface="Arial"/>
              <a:ea typeface="Arial"/>
              <a:cs typeface="Arial"/>
              <a:sym typeface="Arial"/>
            </a:endParaRPr>
          </a:p>
        </p:txBody>
      </p:sp>
      <p:sp>
        <p:nvSpPr>
          <p:cNvPr id="570" name="Google Shape;570;g75621e31d8_0_47"/>
          <p:cNvSpPr txBox="1"/>
          <p:nvPr/>
        </p:nvSpPr>
        <p:spPr>
          <a:xfrm>
            <a:off x="193825" y="1128225"/>
            <a:ext cx="61782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600"/>
              </a:spcBef>
              <a:spcAft>
                <a:spcPts val="0"/>
              </a:spcAft>
              <a:buClr>
                <a:srgbClr val="595959"/>
              </a:buClr>
              <a:buSzPts val="1800"/>
              <a:buChar char="●"/>
            </a:pPr>
            <a:r>
              <a:rPr lang="en-US" sz="1800">
                <a:solidFill>
                  <a:srgbClr val="595959"/>
                </a:solidFill>
              </a:rPr>
              <a:t>Have a well </a:t>
            </a:r>
            <a:r>
              <a:rPr lang="en-US" sz="1800">
                <a:solidFill>
                  <a:srgbClr val="595959"/>
                </a:solidFill>
              </a:rPr>
              <a:t>defined</a:t>
            </a:r>
            <a:r>
              <a:rPr lang="en-US" sz="1800">
                <a:solidFill>
                  <a:srgbClr val="595959"/>
                </a:solidFill>
              </a:rPr>
              <a:t> and realistic scope so that expectations are met</a:t>
            </a:r>
            <a:endParaRPr sz="1800">
              <a:solidFill>
                <a:srgbClr val="595959"/>
              </a:solidFill>
            </a:endParaRPr>
          </a:p>
          <a:p>
            <a:pPr indent="-342900" lvl="0" marL="457200" marR="0" rtl="0" algn="l">
              <a:lnSpc>
                <a:spcPct val="100000"/>
              </a:lnSpc>
              <a:spcBef>
                <a:spcPts val="1000"/>
              </a:spcBef>
              <a:spcAft>
                <a:spcPts val="0"/>
              </a:spcAft>
              <a:buClr>
                <a:srgbClr val="595959"/>
              </a:buClr>
              <a:buSzPts val="1800"/>
              <a:buChar char="●"/>
            </a:pPr>
            <a:r>
              <a:rPr lang="en-US" sz="1800">
                <a:solidFill>
                  <a:srgbClr val="595959"/>
                </a:solidFill>
              </a:rPr>
              <a:t>Pay close attention to tasks that are </a:t>
            </a:r>
            <a:r>
              <a:rPr lang="en-US" sz="1800">
                <a:solidFill>
                  <a:srgbClr val="595959"/>
                </a:solidFill>
              </a:rPr>
              <a:t>prerequisites to other tasks to avoid delays</a:t>
            </a:r>
            <a:endParaRPr sz="1800">
              <a:solidFill>
                <a:srgbClr val="595959"/>
              </a:solidFill>
            </a:endParaRPr>
          </a:p>
          <a:p>
            <a:pPr indent="-342900" lvl="0" marL="457200" marR="0" rtl="0" algn="l">
              <a:lnSpc>
                <a:spcPct val="100000"/>
              </a:lnSpc>
              <a:spcBef>
                <a:spcPts val="1000"/>
              </a:spcBef>
              <a:spcAft>
                <a:spcPts val="0"/>
              </a:spcAft>
              <a:buClr>
                <a:srgbClr val="595959"/>
              </a:buClr>
              <a:buSzPts val="1800"/>
              <a:buChar char="●"/>
            </a:pPr>
            <a:r>
              <a:rPr lang="en-US" sz="1800">
                <a:solidFill>
                  <a:srgbClr val="595959"/>
                </a:solidFill>
              </a:rPr>
              <a:t>Prioritize important tasks; do not get caught up on small details</a:t>
            </a:r>
            <a:endParaRPr sz="1800">
              <a:solidFill>
                <a:srgbClr val="595959"/>
              </a:solidFill>
            </a:endParaRPr>
          </a:p>
        </p:txBody>
      </p:sp>
      <p:grpSp>
        <p:nvGrpSpPr>
          <p:cNvPr id="571" name="Google Shape;571;g75621e31d8_0_47"/>
          <p:cNvGrpSpPr/>
          <p:nvPr/>
        </p:nvGrpSpPr>
        <p:grpSpPr>
          <a:xfrm>
            <a:off x="311700" y="4807225"/>
            <a:ext cx="7578600" cy="237900"/>
            <a:chOff x="67650" y="4807225"/>
            <a:chExt cx="7578600" cy="237900"/>
          </a:xfrm>
        </p:grpSpPr>
        <p:sp>
          <p:nvSpPr>
            <p:cNvPr id="572" name="Google Shape;572;g75621e31d8_0_47"/>
            <p:cNvSpPr/>
            <p:nvPr/>
          </p:nvSpPr>
          <p:spPr>
            <a:xfrm>
              <a:off x="67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Strategy</a:t>
              </a:r>
              <a:endParaRPr sz="1200">
                <a:solidFill>
                  <a:srgbClr val="FFFFFF"/>
                </a:solidFill>
                <a:latin typeface="Nunito"/>
                <a:ea typeface="Nunito"/>
                <a:cs typeface="Nunito"/>
                <a:sym typeface="Nunito"/>
              </a:endParaRPr>
            </a:p>
          </p:txBody>
        </p:sp>
        <p:sp>
          <p:nvSpPr>
            <p:cNvPr id="573" name="Google Shape;573;g75621e31d8_0_47"/>
            <p:cNvSpPr/>
            <p:nvPr/>
          </p:nvSpPr>
          <p:spPr>
            <a:xfrm>
              <a:off x="1554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Concept Gen.</a:t>
              </a:r>
              <a:endParaRPr sz="1200">
                <a:solidFill>
                  <a:srgbClr val="FFFFFF"/>
                </a:solidFill>
                <a:latin typeface="Nunito"/>
                <a:ea typeface="Nunito"/>
                <a:cs typeface="Nunito"/>
                <a:sym typeface="Nunito"/>
              </a:endParaRPr>
            </a:p>
          </p:txBody>
        </p:sp>
        <p:sp>
          <p:nvSpPr>
            <p:cNvPr id="574" name="Google Shape;574;g75621e31d8_0_47"/>
            <p:cNvSpPr/>
            <p:nvPr/>
          </p:nvSpPr>
          <p:spPr>
            <a:xfrm>
              <a:off x="30406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Scoring</a:t>
              </a:r>
              <a:endParaRPr sz="1200">
                <a:solidFill>
                  <a:srgbClr val="FFFFFF"/>
                </a:solidFill>
                <a:latin typeface="Nunito"/>
                <a:ea typeface="Nunito"/>
                <a:cs typeface="Nunito"/>
                <a:sym typeface="Nunito"/>
              </a:endParaRPr>
            </a:p>
          </p:txBody>
        </p:sp>
        <p:sp>
          <p:nvSpPr>
            <p:cNvPr id="575" name="Google Shape;575;g75621e31d8_0_47"/>
            <p:cNvSpPr/>
            <p:nvPr/>
          </p:nvSpPr>
          <p:spPr>
            <a:xfrm>
              <a:off x="4527150" y="4807225"/>
              <a:ext cx="1486500" cy="2379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DFMEA</a:t>
              </a:r>
              <a:endParaRPr sz="1200">
                <a:solidFill>
                  <a:srgbClr val="FFFFFF"/>
                </a:solidFill>
                <a:latin typeface="Nunito"/>
                <a:ea typeface="Nunito"/>
                <a:cs typeface="Nunito"/>
                <a:sym typeface="Nunito"/>
              </a:endParaRPr>
            </a:p>
          </p:txBody>
        </p:sp>
        <p:sp>
          <p:nvSpPr>
            <p:cNvPr id="576" name="Google Shape;576;g75621e31d8_0_47"/>
            <p:cNvSpPr/>
            <p:nvPr/>
          </p:nvSpPr>
          <p:spPr>
            <a:xfrm>
              <a:off x="6013650" y="4807225"/>
              <a:ext cx="1632600" cy="237900"/>
            </a:xfrm>
            <a:prstGeom prst="chevron">
              <a:avLst>
                <a:gd fmla="val 50000" name="adj"/>
              </a:avLst>
            </a:prstGeom>
            <a:solidFill>
              <a:srgbClr val="1C458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Project Outcome</a:t>
              </a:r>
              <a:endParaRPr sz="1200">
                <a:solidFill>
                  <a:srgbClr val="FFFFFF"/>
                </a:solidFill>
                <a:latin typeface="Nunito"/>
                <a:ea typeface="Nunito"/>
                <a:cs typeface="Nunito"/>
                <a:sym typeface="Nuni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g756680ae37_2_0"/>
          <p:cNvSpPr txBox="1"/>
          <p:nvPr/>
        </p:nvSpPr>
        <p:spPr>
          <a:xfrm>
            <a:off x="311700" y="24888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2800"/>
              <a:t>Questions?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g7449406c0d_7_1"/>
          <p:cNvSpPr txBox="1"/>
          <p:nvPr/>
        </p:nvSpPr>
        <p:spPr>
          <a:xfrm>
            <a:off x="264675" y="663850"/>
            <a:ext cx="3974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Purpose</a:t>
            </a:r>
            <a:endParaRPr b="0" i="0" sz="2800" u="none" cap="none" strike="noStrike">
              <a:solidFill>
                <a:srgbClr val="000000"/>
              </a:solidFill>
              <a:latin typeface="Arial"/>
              <a:ea typeface="Arial"/>
              <a:cs typeface="Arial"/>
              <a:sym typeface="Arial"/>
            </a:endParaRPr>
          </a:p>
        </p:txBody>
      </p:sp>
      <p:sp>
        <p:nvSpPr>
          <p:cNvPr id="64" name="Google Shape;64;g7449406c0d_7_1"/>
          <p:cNvSpPr txBox="1"/>
          <p:nvPr/>
        </p:nvSpPr>
        <p:spPr>
          <a:xfrm>
            <a:off x="179925" y="1200150"/>
            <a:ext cx="42603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Clr>
                <a:srgbClr val="595959"/>
              </a:buClr>
              <a:buSzPts val="1800"/>
              <a:buChar char="●"/>
            </a:pPr>
            <a:r>
              <a:rPr lang="en-US" sz="1800">
                <a:solidFill>
                  <a:srgbClr val="595959"/>
                </a:solidFill>
              </a:rPr>
              <a:t>Improve BCMOS' TrailRider 4.0</a:t>
            </a:r>
            <a:endParaRPr sz="1800">
              <a:solidFill>
                <a:srgbClr val="595959"/>
              </a:solidFill>
            </a:endParaRPr>
          </a:p>
          <a:p>
            <a:pPr indent="-342900" lvl="0" marL="457200" marR="0" rtl="0" algn="l">
              <a:lnSpc>
                <a:spcPct val="115000"/>
              </a:lnSpc>
              <a:spcBef>
                <a:spcPts val="0"/>
              </a:spcBef>
              <a:spcAft>
                <a:spcPts val="0"/>
              </a:spcAft>
              <a:buClr>
                <a:srgbClr val="595959"/>
              </a:buClr>
              <a:buSzPts val="1800"/>
              <a:buChar char="●"/>
            </a:pPr>
            <a:r>
              <a:rPr lang="en-US" sz="1800">
                <a:solidFill>
                  <a:srgbClr val="595959"/>
                </a:solidFill>
              </a:rPr>
              <a:t>Proposed</a:t>
            </a:r>
            <a:r>
              <a:rPr lang="en-US" sz="1800">
                <a:solidFill>
                  <a:srgbClr val="595959"/>
                </a:solidFill>
              </a:rPr>
              <a:t> solution to UBC Mech. Dept. and BCMOS</a:t>
            </a:r>
            <a:endParaRPr sz="1800">
              <a:solidFill>
                <a:srgbClr val="595959"/>
              </a:solidFill>
            </a:endParaRPr>
          </a:p>
          <a:p>
            <a:pPr indent="-342900" lvl="1" marL="914400" marR="0" rtl="0" algn="l">
              <a:lnSpc>
                <a:spcPct val="115000"/>
              </a:lnSpc>
              <a:spcBef>
                <a:spcPts val="0"/>
              </a:spcBef>
              <a:spcAft>
                <a:spcPts val="0"/>
              </a:spcAft>
              <a:buClr>
                <a:srgbClr val="595959"/>
              </a:buClr>
              <a:buSzPts val="1800"/>
              <a:buChar char="○"/>
            </a:pPr>
            <a:r>
              <a:rPr lang="en-US" sz="1800">
                <a:solidFill>
                  <a:srgbClr val="595959"/>
                </a:solidFill>
              </a:rPr>
              <a:t>Update current trail rider or have a parallel offering</a:t>
            </a:r>
            <a:endParaRPr sz="1800">
              <a:solidFill>
                <a:srgbClr val="595959"/>
              </a:solidFill>
            </a:endParaRPr>
          </a:p>
          <a:p>
            <a:pPr indent="-342900" lvl="1" marL="914400" marR="0" rtl="0" algn="l">
              <a:lnSpc>
                <a:spcPct val="115000"/>
              </a:lnSpc>
              <a:spcBef>
                <a:spcPts val="0"/>
              </a:spcBef>
              <a:spcAft>
                <a:spcPts val="0"/>
              </a:spcAft>
              <a:buClr>
                <a:srgbClr val="595959"/>
              </a:buClr>
              <a:buSzPts val="1800"/>
              <a:buChar char="○"/>
            </a:pPr>
            <a:r>
              <a:rPr lang="en-US" sz="1800">
                <a:solidFill>
                  <a:srgbClr val="595959"/>
                </a:solidFill>
              </a:rPr>
              <a:t>Retain spirit of BCMOS</a:t>
            </a:r>
            <a:endParaRPr sz="1800">
              <a:solidFill>
                <a:srgbClr val="595959"/>
              </a:solidFill>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p:txBody>
      </p:sp>
      <p:sp>
        <p:nvSpPr>
          <p:cNvPr id="65" name="Google Shape;65;g7449406c0d_7_1"/>
          <p:cNvSpPr txBox="1"/>
          <p:nvPr/>
        </p:nvSpPr>
        <p:spPr>
          <a:xfrm>
            <a:off x="4531800" y="663850"/>
            <a:ext cx="3974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Value Proposition</a:t>
            </a:r>
            <a:endParaRPr b="0" i="0" sz="2800" u="none" cap="none" strike="noStrike">
              <a:solidFill>
                <a:srgbClr val="000000"/>
              </a:solidFill>
              <a:latin typeface="Arial"/>
              <a:ea typeface="Arial"/>
              <a:cs typeface="Arial"/>
              <a:sym typeface="Arial"/>
            </a:endParaRPr>
          </a:p>
        </p:txBody>
      </p:sp>
      <p:sp>
        <p:nvSpPr>
          <p:cNvPr id="66" name="Google Shape;66;g7449406c0d_7_1"/>
          <p:cNvSpPr txBox="1"/>
          <p:nvPr/>
        </p:nvSpPr>
        <p:spPr>
          <a:xfrm>
            <a:off x="4572000" y="1200150"/>
            <a:ext cx="42603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lang="en-US" sz="1800">
                <a:solidFill>
                  <a:srgbClr val="595959"/>
                </a:solidFill>
              </a:rPr>
              <a:t>Enables people with </a:t>
            </a:r>
            <a:r>
              <a:rPr b="1" lang="en-US" sz="1800">
                <a:solidFill>
                  <a:srgbClr val="595959"/>
                </a:solidFill>
              </a:rPr>
              <a:t>mobility impairments</a:t>
            </a:r>
            <a:r>
              <a:rPr lang="en-US" sz="1800">
                <a:solidFill>
                  <a:srgbClr val="595959"/>
                </a:solidFill>
              </a:rPr>
              <a:t> to </a:t>
            </a:r>
            <a:r>
              <a:rPr b="1" lang="en-US" sz="1800">
                <a:solidFill>
                  <a:srgbClr val="595959"/>
                </a:solidFill>
              </a:rPr>
              <a:t>actively</a:t>
            </a:r>
            <a:r>
              <a:rPr lang="en-US" sz="1800">
                <a:solidFill>
                  <a:srgbClr val="595959"/>
                </a:solidFill>
              </a:rPr>
              <a:t> participate in </a:t>
            </a:r>
            <a:r>
              <a:rPr b="1" lang="en-US" sz="1800">
                <a:solidFill>
                  <a:srgbClr val="595959"/>
                </a:solidFill>
              </a:rPr>
              <a:t>social</a:t>
            </a:r>
            <a:r>
              <a:rPr lang="en-US" sz="1800">
                <a:solidFill>
                  <a:srgbClr val="595959"/>
                </a:solidFill>
              </a:rPr>
              <a:t> outings to explore unpaved terrain in </a:t>
            </a:r>
            <a:r>
              <a:rPr b="1" lang="en-US" sz="1800">
                <a:solidFill>
                  <a:srgbClr val="595959"/>
                </a:solidFill>
              </a:rPr>
              <a:t>semi-urban parks</a:t>
            </a:r>
            <a:r>
              <a:rPr lang="en-US" sz="1800">
                <a:solidFill>
                  <a:srgbClr val="595959"/>
                </a:solidFill>
              </a:rPr>
              <a:t>.</a:t>
            </a:r>
            <a:endParaRPr sz="1800">
              <a:solidFill>
                <a:srgbClr val="595959"/>
              </a:solidFill>
            </a:endParaRPr>
          </a:p>
          <a:p>
            <a:pPr indent="0" lvl="0" marL="0" marR="0" rtl="0" algn="l">
              <a:lnSpc>
                <a:spcPct val="115000"/>
              </a:lnSpc>
              <a:spcBef>
                <a:spcPts val="1600"/>
              </a:spcBef>
              <a:spcAft>
                <a:spcPts val="0"/>
              </a:spcAft>
              <a:buClr>
                <a:srgbClr val="000000"/>
              </a:buClr>
              <a:buSzPts val="1800"/>
              <a:buFont typeface="Arial"/>
              <a:buNone/>
            </a:pPr>
            <a:r>
              <a:t/>
            </a:r>
            <a:endParaRPr sz="1800">
              <a:solidFill>
                <a:srgbClr val="595959"/>
              </a:solidFill>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p:txBody>
      </p:sp>
      <p:grpSp>
        <p:nvGrpSpPr>
          <p:cNvPr id="67" name="Google Shape;67;g7449406c0d_7_1"/>
          <p:cNvGrpSpPr/>
          <p:nvPr/>
        </p:nvGrpSpPr>
        <p:grpSpPr>
          <a:xfrm>
            <a:off x="239642" y="4831200"/>
            <a:ext cx="7585326" cy="237900"/>
            <a:chOff x="2002050" y="4807225"/>
            <a:chExt cx="5927425" cy="237900"/>
          </a:xfrm>
        </p:grpSpPr>
        <p:sp>
          <p:nvSpPr>
            <p:cNvPr id="68" name="Google Shape;68;g7449406c0d_7_1"/>
            <p:cNvSpPr/>
            <p:nvPr/>
          </p:nvSpPr>
          <p:spPr>
            <a:xfrm>
              <a:off x="200205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Introduction</a:t>
              </a:r>
              <a:endParaRPr sz="1200">
                <a:solidFill>
                  <a:srgbClr val="FFFFFF"/>
                </a:solidFill>
                <a:latin typeface="Nunito"/>
                <a:ea typeface="Nunito"/>
                <a:cs typeface="Nunito"/>
                <a:sym typeface="Nunito"/>
              </a:endParaRPr>
            </a:p>
          </p:txBody>
        </p:sp>
        <p:sp>
          <p:nvSpPr>
            <p:cNvPr id="69" name="Google Shape;69;g7449406c0d_7_1"/>
            <p:cNvSpPr/>
            <p:nvPr/>
          </p:nvSpPr>
          <p:spPr>
            <a:xfrm>
              <a:off x="5914075"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70" name="Google Shape;70;g7449406c0d_7_1"/>
            <p:cNvSpPr/>
            <p:nvPr/>
          </p:nvSpPr>
          <p:spPr>
            <a:xfrm>
              <a:off x="396060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g7449406c0d_1_22"/>
          <p:cNvSpPr txBox="1"/>
          <p:nvPr/>
        </p:nvSpPr>
        <p:spPr>
          <a:xfrm>
            <a:off x="264675" y="6638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Stakeholders &amp; </a:t>
            </a:r>
            <a:r>
              <a:rPr lang="en-US" sz="2800"/>
              <a:t>Needs</a:t>
            </a:r>
            <a:endParaRPr b="0" i="0" sz="2800" u="none" cap="none" strike="noStrike">
              <a:solidFill>
                <a:srgbClr val="000000"/>
              </a:solidFill>
              <a:latin typeface="Arial"/>
              <a:ea typeface="Arial"/>
              <a:cs typeface="Arial"/>
              <a:sym typeface="Arial"/>
            </a:endParaRPr>
          </a:p>
        </p:txBody>
      </p:sp>
      <p:sp>
        <p:nvSpPr>
          <p:cNvPr id="76" name="Google Shape;76;g7449406c0d_1_22"/>
          <p:cNvSpPr txBox="1"/>
          <p:nvPr/>
        </p:nvSpPr>
        <p:spPr>
          <a:xfrm>
            <a:off x="169875" y="1236550"/>
            <a:ext cx="40998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800"/>
              <a:buFont typeface="Arial"/>
              <a:buNone/>
            </a:pPr>
            <a:r>
              <a:rPr b="1" lang="en-US" sz="1800" u="sng">
                <a:solidFill>
                  <a:srgbClr val="595959"/>
                </a:solidFill>
              </a:rPr>
              <a:t>Ranked Stakeholders</a:t>
            </a:r>
            <a:endParaRPr b="1" sz="1800" u="sng">
              <a:solidFill>
                <a:srgbClr val="595959"/>
              </a:solidFill>
            </a:endParaRPr>
          </a:p>
          <a:p>
            <a:pPr indent="-342900" lvl="0" marL="457200" marR="0" rtl="0" algn="l">
              <a:lnSpc>
                <a:spcPct val="115000"/>
              </a:lnSpc>
              <a:spcBef>
                <a:spcPts val="1600"/>
              </a:spcBef>
              <a:spcAft>
                <a:spcPts val="0"/>
              </a:spcAft>
              <a:buClr>
                <a:srgbClr val="595959"/>
              </a:buClr>
              <a:buSzPts val="1800"/>
              <a:buAutoNum type="arabicPeriod"/>
            </a:pPr>
            <a:r>
              <a:rPr b="1" lang="en-US" sz="1800">
                <a:solidFill>
                  <a:srgbClr val="595959"/>
                </a:solidFill>
              </a:rPr>
              <a:t>BCMOS</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Rider</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Sherpa</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Search &amp; Rescue</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Other hikers</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Parks Staff</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Manufacturer</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Government</a:t>
            </a:r>
            <a:endParaRPr sz="1800">
              <a:solidFill>
                <a:srgbClr val="595959"/>
              </a:solidFill>
            </a:endParaRPr>
          </a:p>
          <a:p>
            <a:pPr indent="0" lvl="0" marL="0" marR="0" rtl="0" algn="l">
              <a:lnSpc>
                <a:spcPct val="115000"/>
              </a:lnSpc>
              <a:spcBef>
                <a:spcPts val="160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p:txBody>
      </p:sp>
      <p:grpSp>
        <p:nvGrpSpPr>
          <p:cNvPr id="77" name="Google Shape;77;g7449406c0d_1_22"/>
          <p:cNvGrpSpPr/>
          <p:nvPr/>
        </p:nvGrpSpPr>
        <p:grpSpPr>
          <a:xfrm>
            <a:off x="239642" y="4831200"/>
            <a:ext cx="7585326" cy="237900"/>
            <a:chOff x="2002050" y="4807225"/>
            <a:chExt cx="5927425" cy="237900"/>
          </a:xfrm>
        </p:grpSpPr>
        <p:sp>
          <p:nvSpPr>
            <p:cNvPr id="78" name="Google Shape;78;g7449406c0d_1_22"/>
            <p:cNvSpPr/>
            <p:nvPr/>
          </p:nvSpPr>
          <p:spPr>
            <a:xfrm>
              <a:off x="200205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79" name="Google Shape;79;g7449406c0d_1_22"/>
            <p:cNvSpPr/>
            <p:nvPr/>
          </p:nvSpPr>
          <p:spPr>
            <a:xfrm>
              <a:off x="396060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Analysis</a:t>
              </a:r>
              <a:endParaRPr sz="1200">
                <a:solidFill>
                  <a:srgbClr val="FFFFFF"/>
                </a:solidFill>
                <a:latin typeface="Nunito"/>
                <a:ea typeface="Nunito"/>
                <a:cs typeface="Nunito"/>
                <a:sym typeface="Nunito"/>
              </a:endParaRPr>
            </a:p>
          </p:txBody>
        </p:sp>
        <p:sp>
          <p:nvSpPr>
            <p:cNvPr id="80" name="Google Shape;80;g7449406c0d_1_22"/>
            <p:cNvSpPr/>
            <p:nvPr/>
          </p:nvSpPr>
          <p:spPr>
            <a:xfrm>
              <a:off x="5914075"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g756680a984_0_4"/>
          <p:cNvSpPr txBox="1"/>
          <p:nvPr/>
        </p:nvSpPr>
        <p:spPr>
          <a:xfrm>
            <a:off x="264675" y="6638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Stakeholders &amp; Needs</a:t>
            </a:r>
            <a:endParaRPr b="0" i="0" sz="2800" u="none" cap="none" strike="noStrike">
              <a:solidFill>
                <a:srgbClr val="000000"/>
              </a:solidFill>
              <a:latin typeface="Arial"/>
              <a:ea typeface="Arial"/>
              <a:cs typeface="Arial"/>
              <a:sym typeface="Arial"/>
            </a:endParaRPr>
          </a:p>
        </p:txBody>
      </p:sp>
      <p:sp>
        <p:nvSpPr>
          <p:cNvPr id="86" name="Google Shape;86;g756680a984_0_4"/>
          <p:cNvSpPr txBox="1"/>
          <p:nvPr/>
        </p:nvSpPr>
        <p:spPr>
          <a:xfrm>
            <a:off x="169875" y="1236550"/>
            <a:ext cx="40998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800"/>
              <a:buFont typeface="Arial"/>
              <a:buNone/>
            </a:pPr>
            <a:r>
              <a:rPr b="1" lang="en-US" sz="1800" u="sng">
                <a:solidFill>
                  <a:srgbClr val="595959"/>
                </a:solidFill>
              </a:rPr>
              <a:t>Ranked Stakeholders</a:t>
            </a:r>
            <a:endParaRPr b="1" sz="1800" u="sng">
              <a:solidFill>
                <a:srgbClr val="595959"/>
              </a:solidFill>
            </a:endParaRPr>
          </a:p>
          <a:p>
            <a:pPr indent="-342900" lvl="0" marL="457200" marR="0" rtl="0" algn="l">
              <a:lnSpc>
                <a:spcPct val="115000"/>
              </a:lnSpc>
              <a:spcBef>
                <a:spcPts val="1600"/>
              </a:spcBef>
              <a:spcAft>
                <a:spcPts val="0"/>
              </a:spcAft>
              <a:buClr>
                <a:srgbClr val="595959"/>
              </a:buClr>
              <a:buSzPts val="1800"/>
              <a:buAutoNum type="arabicPeriod"/>
            </a:pPr>
            <a:r>
              <a:rPr b="1" lang="en-US" sz="1800">
                <a:solidFill>
                  <a:srgbClr val="595959"/>
                </a:solidFill>
              </a:rPr>
              <a:t>BCMOS</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Rider</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Sherpa</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Search &amp; Rescue</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Other hikers</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Parks Staff</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Manufacturer</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Government</a:t>
            </a:r>
            <a:endParaRPr sz="1800">
              <a:solidFill>
                <a:srgbClr val="595959"/>
              </a:solidFill>
            </a:endParaRPr>
          </a:p>
          <a:p>
            <a:pPr indent="0" lvl="0" marL="0" marR="0" rtl="0" algn="l">
              <a:lnSpc>
                <a:spcPct val="115000"/>
              </a:lnSpc>
              <a:spcBef>
                <a:spcPts val="160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p:txBody>
      </p:sp>
      <p:sp>
        <p:nvSpPr>
          <p:cNvPr id="87" name="Google Shape;87;g756680a984_0_4"/>
          <p:cNvSpPr/>
          <p:nvPr/>
        </p:nvSpPr>
        <p:spPr>
          <a:xfrm>
            <a:off x="3837646" y="2395600"/>
            <a:ext cx="607800" cy="77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756680a984_0_4"/>
          <p:cNvSpPr txBox="1"/>
          <p:nvPr/>
        </p:nvSpPr>
        <p:spPr>
          <a:xfrm>
            <a:off x="4817550" y="1313688"/>
            <a:ext cx="40998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800"/>
              <a:buFont typeface="Arial"/>
              <a:buNone/>
            </a:pPr>
            <a:r>
              <a:rPr b="1" lang="en-US" sz="1800" u="sng">
                <a:solidFill>
                  <a:srgbClr val="595959"/>
                </a:solidFill>
              </a:rPr>
              <a:t>Needs</a:t>
            </a:r>
            <a:endParaRPr b="1" sz="1800" u="sng">
              <a:solidFill>
                <a:srgbClr val="595959"/>
              </a:solidFill>
            </a:endParaRPr>
          </a:p>
          <a:p>
            <a:pPr indent="-342900" lvl="0" marL="457200" marR="0" rtl="0" algn="l">
              <a:lnSpc>
                <a:spcPct val="115000"/>
              </a:lnSpc>
              <a:spcBef>
                <a:spcPts val="1600"/>
              </a:spcBef>
              <a:spcAft>
                <a:spcPts val="0"/>
              </a:spcAft>
              <a:buClr>
                <a:srgbClr val="595959"/>
              </a:buClr>
              <a:buSzPts val="1800"/>
              <a:buAutoNum type="arabicPeriod"/>
            </a:pPr>
            <a:r>
              <a:rPr b="1" lang="en-US" sz="1800">
                <a:solidFill>
                  <a:srgbClr val="595959"/>
                </a:solidFill>
              </a:rPr>
              <a:t>Safety</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Rider Interaction</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Sherpa Usability</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b="1" lang="en-US" sz="1800">
                <a:solidFill>
                  <a:srgbClr val="595959"/>
                </a:solidFill>
              </a:rPr>
              <a:t>Cost</a:t>
            </a:r>
            <a:endParaRPr b="1"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Portability</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Durability</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Ergonomics</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Search &amp; Rescue Compatible</a:t>
            </a:r>
            <a:endParaRPr sz="1800">
              <a:solidFill>
                <a:srgbClr val="595959"/>
              </a:solidFill>
            </a:endParaRPr>
          </a:p>
          <a:p>
            <a:pPr indent="0" lvl="0" marL="0" marR="0" rtl="0" algn="l">
              <a:lnSpc>
                <a:spcPct val="115000"/>
              </a:lnSpc>
              <a:spcBef>
                <a:spcPts val="160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p:txBody>
      </p:sp>
      <p:sp>
        <p:nvSpPr>
          <p:cNvPr id="89" name="Google Shape;89;g756680a984_0_4"/>
          <p:cNvSpPr/>
          <p:nvPr/>
        </p:nvSpPr>
        <p:spPr>
          <a:xfrm>
            <a:off x="3440446" y="2395600"/>
            <a:ext cx="607800" cy="775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g756680a984_0_4"/>
          <p:cNvGrpSpPr/>
          <p:nvPr/>
        </p:nvGrpSpPr>
        <p:grpSpPr>
          <a:xfrm>
            <a:off x="239642" y="4831200"/>
            <a:ext cx="7585326" cy="237900"/>
            <a:chOff x="2002050" y="4807225"/>
            <a:chExt cx="5927425" cy="237900"/>
          </a:xfrm>
        </p:grpSpPr>
        <p:sp>
          <p:nvSpPr>
            <p:cNvPr id="91" name="Google Shape;91;g756680a984_0_4"/>
            <p:cNvSpPr/>
            <p:nvPr/>
          </p:nvSpPr>
          <p:spPr>
            <a:xfrm>
              <a:off x="200205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92" name="Google Shape;92;g756680a984_0_4"/>
            <p:cNvSpPr/>
            <p:nvPr/>
          </p:nvSpPr>
          <p:spPr>
            <a:xfrm>
              <a:off x="396060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Analysis</a:t>
              </a:r>
              <a:endParaRPr sz="1200">
                <a:solidFill>
                  <a:srgbClr val="FFFFFF"/>
                </a:solidFill>
                <a:latin typeface="Nunito"/>
                <a:ea typeface="Nunito"/>
                <a:cs typeface="Nunito"/>
                <a:sym typeface="Nunito"/>
              </a:endParaRPr>
            </a:p>
          </p:txBody>
        </p:sp>
        <p:sp>
          <p:nvSpPr>
            <p:cNvPr id="93" name="Google Shape;93;g756680a984_0_4"/>
            <p:cNvSpPr/>
            <p:nvPr/>
          </p:nvSpPr>
          <p:spPr>
            <a:xfrm>
              <a:off x="5914075"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g7449406c0d_1_38"/>
          <p:cNvSpPr txBox="1"/>
          <p:nvPr/>
        </p:nvSpPr>
        <p:spPr>
          <a:xfrm>
            <a:off x="264675" y="6638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Scope</a:t>
            </a:r>
            <a:endParaRPr b="0" i="0" sz="2800" u="none" cap="none" strike="noStrike">
              <a:solidFill>
                <a:srgbClr val="000000"/>
              </a:solidFill>
              <a:latin typeface="Arial"/>
              <a:ea typeface="Arial"/>
              <a:cs typeface="Arial"/>
              <a:sym typeface="Arial"/>
            </a:endParaRPr>
          </a:p>
        </p:txBody>
      </p:sp>
      <p:sp>
        <p:nvSpPr>
          <p:cNvPr id="99" name="Google Shape;99;g7449406c0d_1_38"/>
          <p:cNvSpPr txBox="1"/>
          <p:nvPr/>
        </p:nvSpPr>
        <p:spPr>
          <a:xfrm>
            <a:off x="149375" y="966825"/>
            <a:ext cx="5749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Focus on top 4 needs: safety, rider input, sherpa input, cost</a:t>
            </a:r>
            <a:endParaRPr sz="1800">
              <a:solidFill>
                <a:srgbClr val="595959"/>
              </a:solidFill>
            </a:endParaRPr>
          </a:p>
          <a:p>
            <a:pPr indent="-342900" lvl="0" marL="457200" marR="0" rtl="0" algn="l">
              <a:lnSpc>
                <a:spcPct val="115000"/>
              </a:lnSpc>
              <a:spcBef>
                <a:spcPts val="0"/>
              </a:spcBef>
              <a:spcAft>
                <a:spcPts val="0"/>
              </a:spcAft>
              <a:buClr>
                <a:srgbClr val="595959"/>
              </a:buClr>
              <a:buSzPts val="1800"/>
              <a:buChar char="●"/>
            </a:pPr>
            <a:r>
              <a:rPr lang="en-US" sz="1800">
                <a:solidFill>
                  <a:srgbClr val="595959"/>
                </a:solidFill>
              </a:rPr>
              <a:t>Paraplegic or similar disabilities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“Only 45% of riders come back due to guilt for lack of involvement”</a:t>
            </a:r>
            <a:endParaRPr sz="1800">
              <a:solidFill>
                <a:srgbClr val="595959"/>
              </a:solidFill>
            </a:endParaRPr>
          </a:p>
          <a:p>
            <a:pPr indent="-342900" lvl="0" marL="457200" marR="0" rtl="0" algn="l">
              <a:lnSpc>
                <a:spcPct val="115000"/>
              </a:lnSpc>
              <a:spcBef>
                <a:spcPts val="1600"/>
              </a:spcBef>
              <a:spcAft>
                <a:spcPts val="0"/>
              </a:spcAft>
              <a:buClr>
                <a:srgbClr val="595959"/>
              </a:buClr>
              <a:buSzPts val="1800"/>
              <a:buChar char="●"/>
            </a:pPr>
            <a:r>
              <a:rPr lang="en-US" sz="1800">
                <a:solidFill>
                  <a:srgbClr val="595959"/>
                </a:solidFill>
              </a:rPr>
              <a:t>One sherpa or solo rider</a:t>
            </a:r>
            <a:endParaRPr sz="1800">
              <a:solidFill>
                <a:srgbClr val="595959"/>
              </a:solidFill>
            </a:endParaRPr>
          </a:p>
          <a:p>
            <a:pPr indent="-342900" lvl="0" marL="457200" marR="0" rtl="0" algn="l">
              <a:lnSpc>
                <a:spcPct val="115000"/>
              </a:lnSpc>
              <a:spcBef>
                <a:spcPts val="0"/>
              </a:spcBef>
              <a:spcAft>
                <a:spcPts val="0"/>
              </a:spcAft>
              <a:buClr>
                <a:srgbClr val="595959"/>
              </a:buClr>
              <a:buSzPts val="1800"/>
              <a:buChar char="●"/>
            </a:pPr>
            <a:r>
              <a:rPr lang="en-US" sz="1800">
                <a:solidFill>
                  <a:srgbClr val="595959"/>
                </a:solidFill>
              </a:rPr>
              <a:t>Unpaved Urban Trails (eg. Stanley Park, Spanish Banks)</a:t>
            </a:r>
            <a:endParaRPr sz="1800">
              <a:solidFill>
                <a:srgbClr val="595959"/>
              </a:solidFill>
            </a:endParaRPr>
          </a:p>
        </p:txBody>
      </p:sp>
      <p:pic>
        <p:nvPicPr>
          <p:cNvPr id="100" name="Google Shape;100;g7449406c0d_1_38"/>
          <p:cNvPicPr preferRelativeResize="0"/>
          <p:nvPr/>
        </p:nvPicPr>
        <p:blipFill>
          <a:blip r:embed="rId3">
            <a:alphaModFix/>
          </a:blip>
          <a:stretch>
            <a:fillRect/>
          </a:stretch>
        </p:blipFill>
        <p:spPr>
          <a:xfrm>
            <a:off x="6175700" y="1347817"/>
            <a:ext cx="2447899" cy="2447875"/>
          </a:xfrm>
          <a:prstGeom prst="rect">
            <a:avLst/>
          </a:prstGeom>
          <a:noFill/>
          <a:ln>
            <a:noFill/>
          </a:ln>
        </p:spPr>
      </p:pic>
      <p:grpSp>
        <p:nvGrpSpPr>
          <p:cNvPr id="101" name="Google Shape;101;g7449406c0d_1_38"/>
          <p:cNvGrpSpPr/>
          <p:nvPr/>
        </p:nvGrpSpPr>
        <p:grpSpPr>
          <a:xfrm>
            <a:off x="239642" y="4831200"/>
            <a:ext cx="7585326" cy="237900"/>
            <a:chOff x="2002050" y="4807225"/>
            <a:chExt cx="5927425" cy="237900"/>
          </a:xfrm>
        </p:grpSpPr>
        <p:sp>
          <p:nvSpPr>
            <p:cNvPr id="102" name="Google Shape;102;g7449406c0d_1_38"/>
            <p:cNvSpPr/>
            <p:nvPr/>
          </p:nvSpPr>
          <p:spPr>
            <a:xfrm>
              <a:off x="200205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03" name="Google Shape;103;g7449406c0d_1_38"/>
            <p:cNvSpPr/>
            <p:nvPr/>
          </p:nvSpPr>
          <p:spPr>
            <a:xfrm>
              <a:off x="3960600"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Analysis</a:t>
              </a:r>
              <a:endParaRPr sz="1200">
                <a:solidFill>
                  <a:srgbClr val="FFFFFF"/>
                </a:solidFill>
                <a:latin typeface="Nunito"/>
                <a:ea typeface="Nunito"/>
                <a:cs typeface="Nunito"/>
                <a:sym typeface="Nunito"/>
              </a:endParaRPr>
            </a:p>
          </p:txBody>
        </p:sp>
        <p:sp>
          <p:nvSpPr>
            <p:cNvPr id="104" name="Google Shape;104;g7449406c0d_1_38"/>
            <p:cNvSpPr/>
            <p:nvPr/>
          </p:nvSpPr>
          <p:spPr>
            <a:xfrm>
              <a:off x="5914075"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g7449406c0d_5_0"/>
          <p:cNvPicPr preferRelativeResize="0"/>
          <p:nvPr/>
        </p:nvPicPr>
        <p:blipFill>
          <a:blip r:embed="rId3">
            <a:alphaModFix/>
          </a:blip>
          <a:stretch>
            <a:fillRect/>
          </a:stretch>
        </p:blipFill>
        <p:spPr>
          <a:xfrm>
            <a:off x="5484825" y="994353"/>
            <a:ext cx="3214175" cy="3618922"/>
          </a:xfrm>
          <a:prstGeom prst="rect">
            <a:avLst/>
          </a:prstGeom>
          <a:noFill/>
          <a:ln>
            <a:noFill/>
          </a:ln>
        </p:spPr>
      </p:pic>
      <p:sp>
        <p:nvSpPr>
          <p:cNvPr id="110" name="Google Shape;110;g7449406c0d_5_0"/>
          <p:cNvSpPr txBox="1"/>
          <p:nvPr/>
        </p:nvSpPr>
        <p:spPr>
          <a:xfrm>
            <a:off x="169875" y="1366950"/>
            <a:ext cx="57552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Clr>
                <a:srgbClr val="595959"/>
              </a:buClr>
              <a:buSzPts val="1800"/>
              <a:buAutoNum type="arabicPeriod"/>
            </a:pPr>
            <a:r>
              <a:rPr lang="en-US" sz="1800">
                <a:solidFill>
                  <a:srgbClr val="595959"/>
                </a:solidFill>
              </a:rPr>
              <a:t>Lever-drive propulsion system</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$2611 production cost</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US" sz="1800">
                <a:solidFill>
                  <a:srgbClr val="595959"/>
                </a:solidFill>
              </a:rPr>
              <a:t>10 year service life </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US" sz="1800">
                <a:solidFill>
                  <a:srgbClr val="595959"/>
                </a:solidFill>
              </a:rPr>
              <a:t>Self-balanced three-wheel design</a:t>
            </a:r>
            <a:endParaRPr sz="1800">
              <a:solidFill>
                <a:srgbClr val="595959"/>
              </a:solidFill>
            </a:endParaRPr>
          </a:p>
          <a:p>
            <a:pPr indent="-342900" lvl="0" marL="457200" marR="0" rtl="0" algn="l">
              <a:lnSpc>
                <a:spcPct val="115000"/>
              </a:lnSpc>
              <a:spcBef>
                <a:spcPts val="0"/>
              </a:spcBef>
              <a:spcAft>
                <a:spcPts val="0"/>
              </a:spcAft>
              <a:buClr>
                <a:srgbClr val="595959"/>
              </a:buClr>
              <a:buSzPts val="1800"/>
              <a:buAutoNum type="arabicPeriod"/>
            </a:pPr>
            <a:r>
              <a:rPr lang="en-US" sz="1800">
                <a:solidFill>
                  <a:srgbClr val="595959"/>
                </a:solidFill>
              </a:rPr>
              <a:t>Comfort-customizable geometry</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US" sz="1800">
                <a:solidFill>
                  <a:srgbClr val="595959"/>
                </a:solidFill>
              </a:rPr>
              <a:t>Lightweight &amp; portable                           (Detachable bicycle components)</a:t>
            </a:r>
            <a:endParaRPr sz="1800">
              <a:solidFill>
                <a:srgbClr val="595959"/>
              </a:solidFill>
            </a:endParaRPr>
          </a:p>
          <a:p>
            <a:pPr indent="0" lvl="0" marL="0" marR="0" rtl="0" algn="l">
              <a:lnSpc>
                <a:spcPct val="115000"/>
              </a:lnSpc>
              <a:spcBef>
                <a:spcPts val="1600"/>
              </a:spcBef>
              <a:spcAft>
                <a:spcPts val="1600"/>
              </a:spcAft>
              <a:buClr>
                <a:srgbClr val="000000"/>
              </a:buClr>
              <a:buSzPts val="1800"/>
              <a:buFont typeface="Arial"/>
              <a:buNone/>
            </a:pPr>
            <a:r>
              <a:t/>
            </a:r>
            <a:endParaRPr sz="1800">
              <a:solidFill>
                <a:srgbClr val="595959"/>
              </a:solidFill>
            </a:endParaRPr>
          </a:p>
        </p:txBody>
      </p:sp>
      <p:sp>
        <p:nvSpPr>
          <p:cNvPr id="111" name="Google Shape;111;g7449406c0d_5_0"/>
          <p:cNvSpPr txBox="1"/>
          <p:nvPr/>
        </p:nvSpPr>
        <p:spPr>
          <a:xfrm>
            <a:off x="169875" y="687400"/>
            <a:ext cx="8769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US" sz="2800"/>
              <a:t>Highest Scoring Design </a:t>
            </a:r>
            <a:r>
              <a:rPr b="1" lang="en-US" sz="2800"/>
              <a:t>Three-Wheeled Lever Chair</a:t>
            </a:r>
            <a:endParaRPr b="1" i="0" sz="2800" u="none" cap="none" strike="noStrike">
              <a:solidFill>
                <a:srgbClr val="000000"/>
              </a:solidFill>
            </a:endParaRPr>
          </a:p>
        </p:txBody>
      </p:sp>
      <p:grpSp>
        <p:nvGrpSpPr>
          <p:cNvPr id="112" name="Google Shape;112;g7449406c0d_5_0"/>
          <p:cNvGrpSpPr/>
          <p:nvPr/>
        </p:nvGrpSpPr>
        <p:grpSpPr>
          <a:xfrm>
            <a:off x="239642" y="4831200"/>
            <a:ext cx="7585326" cy="237900"/>
            <a:chOff x="2002050" y="4807225"/>
            <a:chExt cx="5927425" cy="237900"/>
          </a:xfrm>
        </p:grpSpPr>
        <p:sp>
          <p:nvSpPr>
            <p:cNvPr id="113" name="Google Shape;113;g7449406c0d_5_0"/>
            <p:cNvSpPr/>
            <p:nvPr/>
          </p:nvSpPr>
          <p:spPr>
            <a:xfrm>
              <a:off x="200205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14" name="Google Shape;114;g7449406c0d_5_0"/>
            <p:cNvSpPr/>
            <p:nvPr/>
          </p:nvSpPr>
          <p:spPr>
            <a:xfrm>
              <a:off x="396060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15" name="Google Shape;115;g7449406c0d_5_0"/>
            <p:cNvSpPr/>
            <p:nvPr/>
          </p:nvSpPr>
          <p:spPr>
            <a:xfrm>
              <a:off x="5914075"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Conclusion</a:t>
              </a:r>
              <a:endParaRPr sz="1200">
                <a:solidFill>
                  <a:srgbClr val="FFFFFF"/>
                </a:solidFill>
                <a:latin typeface="Nunito"/>
                <a:ea typeface="Nunito"/>
                <a:cs typeface="Nunito"/>
                <a:sym typeface="Nuni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g756680ae37_1_0"/>
          <p:cNvPicPr preferRelativeResize="0"/>
          <p:nvPr/>
        </p:nvPicPr>
        <p:blipFill>
          <a:blip r:embed="rId3">
            <a:alphaModFix/>
          </a:blip>
          <a:stretch>
            <a:fillRect/>
          </a:stretch>
        </p:blipFill>
        <p:spPr>
          <a:xfrm>
            <a:off x="4572000" y="607985"/>
            <a:ext cx="4529699" cy="4008566"/>
          </a:xfrm>
          <a:prstGeom prst="rect">
            <a:avLst/>
          </a:prstGeom>
          <a:noFill/>
          <a:ln>
            <a:noFill/>
          </a:ln>
        </p:spPr>
      </p:pic>
      <p:sp>
        <p:nvSpPr>
          <p:cNvPr id="121" name="Google Shape;121;g756680ae37_1_0"/>
          <p:cNvSpPr txBox="1"/>
          <p:nvPr/>
        </p:nvSpPr>
        <p:spPr>
          <a:xfrm>
            <a:off x="169875" y="1366950"/>
            <a:ext cx="45297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Clr>
                <a:srgbClr val="595959"/>
              </a:buClr>
              <a:buSzPts val="1800"/>
              <a:buAutoNum type="arabicPeriod"/>
            </a:pPr>
            <a:r>
              <a:rPr lang="en-US" sz="1800">
                <a:solidFill>
                  <a:srgbClr val="595959"/>
                </a:solidFill>
              </a:rPr>
              <a:t>Bicycle cassette enables customizable gear ratio</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US" sz="1800">
                <a:solidFill>
                  <a:srgbClr val="595959"/>
                </a:solidFill>
              </a:rPr>
              <a:t>Lever generates mechanical advantage for ease of propulsion</a:t>
            </a:r>
            <a:endParaRPr sz="1800">
              <a:solidFill>
                <a:srgbClr val="595959"/>
              </a:solidFill>
            </a:endParaRPr>
          </a:p>
          <a:p>
            <a:pPr indent="0" lvl="0" marL="457200" rtl="0" algn="l">
              <a:lnSpc>
                <a:spcPct val="115000"/>
              </a:lnSpc>
              <a:spcBef>
                <a:spcPts val="1600"/>
              </a:spcBef>
              <a:spcAft>
                <a:spcPts val="0"/>
              </a:spcAft>
              <a:buNone/>
            </a:pPr>
            <a:r>
              <a:t/>
            </a:r>
            <a:endParaRPr sz="1800">
              <a:solidFill>
                <a:srgbClr val="595959"/>
              </a:solidFill>
            </a:endParaRPr>
          </a:p>
          <a:p>
            <a:pPr indent="0" lvl="0" marL="0" marR="0" rtl="0" algn="l">
              <a:lnSpc>
                <a:spcPct val="115000"/>
              </a:lnSpc>
              <a:spcBef>
                <a:spcPts val="1600"/>
              </a:spcBef>
              <a:spcAft>
                <a:spcPts val="1600"/>
              </a:spcAft>
              <a:buClr>
                <a:srgbClr val="000000"/>
              </a:buClr>
              <a:buSzPts val="1800"/>
              <a:buFont typeface="Arial"/>
              <a:buNone/>
            </a:pPr>
            <a:r>
              <a:t/>
            </a:r>
            <a:endParaRPr sz="1800">
              <a:solidFill>
                <a:srgbClr val="595959"/>
              </a:solidFill>
            </a:endParaRPr>
          </a:p>
        </p:txBody>
      </p:sp>
      <p:sp>
        <p:nvSpPr>
          <p:cNvPr id="122" name="Google Shape;122;g756680ae37_1_0"/>
          <p:cNvSpPr txBox="1"/>
          <p:nvPr/>
        </p:nvSpPr>
        <p:spPr>
          <a:xfrm>
            <a:off x="169875" y="687400"/>
            <a:ext cx="8974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t>L</a:t>
            </a:r>
            <a:r>
              <a:rPr b="1" lang="en-US" sz="2800"/>
              <a:t>ever Propulsion System</a:t>
            </a:r>
            <a:endParaRPr b="1" i="0" sz="2800" u="none" cap="none" strike="noStrike">
              <a:solidFill>
                <a:srgbClr val="000000"/>
              </a:solidFill>
            </a:endParaRPr>
          </a:p>
        </p:txBody>
      </p:sp>
      <p:grpSp>
        <p:nvGrpSpPr>
          <p:cNvPr id="123" name="Google Shape;123;g756680ae37_1_0"/>
          <p:cNvGrpSpPr/>
          <p:nvPr/>
        </p:nvGrpSpPr>
        <p:grpSpPr>
          <a:xfrm>
            <a:off x="239642" y="4831200"/>
            <a:ext cx="7585326" cy="237900"/>
            <a:chOff x="2002050" y="4807225"/>
            <a:chExt cx="5927425" cy="237900"/>
          </a:xfrm>
        </p:grpSpPr>
        <p:sp>
          <p:nvSpPr>
            <p:cNvPr id="124" name="Google Shape;124;g756680ae37_1_0"/>
            <p:cNvSpPr/>
            <p:nvPr/>
          </p:nvSpPr>
          <p:spPr>
            <a:xfrm>
              <a:off x="200205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25" name="Google Shape;125;g756680ae37_1_0"/>
            <p:cNvSpPr/>
            <p:nvPr/>
          </p:nvSpPr>
          <p:spPr>
            <a:xfrm>
              <a:off x="3960600" y="4807225"/>
              <a:ext cx="2015400" cy="237900"/>
            </a:xfrm>
            <a:prstGeom prst="chevron">
              <a:avLst>
                <a:gd fmla="val 50000" name="adj"/>
              </a:avLst>
            </a:prstGeom>
            <a:solidFill>
              <a:srgbClr val="9FC5E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rgbClr val="FFFFFF"/>
                </a:solidFill>
                <a:latin typeface="Nunito"/>
                <a:ea typeface="Nunito"/>
                <a:cs typeface="Nunito"/>
                <a:sym typeface="Nunito"/>
              </a:endParaRPr>
            </a:p>
          </p:txBody>
        </p:sp>
        <p:sp>
          <p:nvSpPr>
            <p:cNvPr id="126" name="Google Shape;126;g756680ae37_1_0"/>
            <p:cNvSpPr/>
            <p:nvPr/>
          </p:nvSpPr>
          <p:spPr>
            <a:xfrm>
              <a:off x="5914075" y="4807225"/>
              <a:ext cx="2015400" cy="237900"/>
            </a:xfrm>
            <a:prstGeom prst="chevron">
              <a:avLst>
                <a:gd fmla="val 50000" name="adj"/>
              </a:avLst>
            </a:prstGeom>
            <a:solidFill>
              <a:srgbClr val="1C458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Nunito"/>
                  <a:ea typeface="Nunito"/>
                  <a:cs typeface="Nunito"/>
                  <a:sym typeface="Nunito"/>
                </a:rPr>
                <a:t>Conclusion</a:t>
              </a:r>
              <a:endParaRPr sz="1200">
                <a:solidFill>
                  <a:srgbClr val="FFFFFF"/>
                </a:solidFill>
                <a:latin typeface="Nunito"/>
                <a:ea typeface="Nunito"/>
                <a:cs typeface="Nunito"/>
                <a:sym typeface="Nuni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UBC Brand 1">
      <a:dk1>
        <a:srgbClr val="002040"/>
      </a:dk1>
      <a:lt1>
        <a:srgbClr val="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3_Office Theme">
  <a:themeElements>
    <a:clrScheme name="UBC Brand 1">
      <a:dk1>
        <a:srgbClr val="002040"/>
      </a:dk1>
      <a:lt1>
        <a:srgbClr val="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2010-06-15T20:07:28Z</dcterms:created>
  <dc:creator>Ann Goncalves</dc:creator>
</cp:coreProperties>
</file>

<file path=docProps/custom.xml><?xml version="1.0" encoding="utf-8"?>
<Properties xmlns="http://schemas.openxmlformats.org/officeDocument/2006/custom-properties" xmlns:vt="http://schemas.openxmlformats.org/officeDocument/2006/docPropsVTypes"/>
</file>